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5"/>
  </p:notesMasterIdLst>
  <p:sldIdLst>
    <p:sldId id="256" r:id="rId6"/>
    <p:sldId id="300" r:id="rId7"/>
    <p:sldId id="303" r:id="rId8"/>
    <p:sldId id="274" r:id="rId9"/>
    <p:sldId id="286" r:id="rId10"/>
    <p:sldId id="291" r:id="rId11"/>
    <p:sldId id="297" r:id="rId12"/>
    <p:sldId id="275" r:id="rId13"/>
    <p:sldId id="278" r:id="rId14"/>
    <p:sldId id="279" r:id="rId15"/>
    <p:sldId id="280" r:id="rId16"/>
    <p:sldId id="281" r:id="rId17"/>
    <p:sldId id="288" r:id="rId18"/>
    <p:sldId id="282" r:id="rId19"/>
    <p:sldId id="287" r:id="rId20"/>
    <p:sldId id="283" r:id="rId21"/>
    <p:sldId id="301" r:id="rId22"/>
    <p:sldId id="304" r:id="rId23"/>
    <p:sldId id="302" r:id="rId24"/>
  </p:sldIdLst>
  <p:sldSz cx="9906000" cy="6858000" type="A4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fficeUSER" initials="AA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E00"/>
    <a:srgbClr val="009999"/>
    <a:srgbClr val="009900"/>
    <a:srgbClr val="9FC1C5"/>
    <a:srgbClr val="6AB80C"/>
    <a:srgbClr val="33CC33"/>
    <a:srgbClr val="008000"/>
    <a:srgbClr val="CC9900"/>
    <a:srgbClr val="FFCC00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05" autoAdjust="0"/>
    <p:restoredTop sz="90063" autoAdjust="0"/>
  </p:normalViewPr>
  <p:slideViewPr>
    <p:cSldViewPr showGuides="1">
      <p:cViewPr>
        <p:scale>
          <a:sx n="90" d="100"/>
          <a:sy n="90" d="100"/>
        </p:scale>
        <p:origin x="-1338" y="-216"/>
      </p:cViewPr>
      <p:guideLst>
        <p:guide orient="horz" pos="4149"/>
        <p:guide orient="horz" pos="960"/>
        <p:guide orient="horz" pos="1374"/>
        <p:guide orient="horz" pos="255"/>
        <p:guide orient="horz" pos="816"/>
        <p:guide pos="5933"/>
        <p:guide pos="7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D600F1-90CE-4C19-AC2F-6E2102225BC3}" type="datetimeFigureOut">
              <a:rPr lang="ru-RU" smtClean="0"/>
              <a:pPr/>
              <a:t>26.11.2014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7DBF57-C62A-424B-B58C-7887CF92421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9105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DBF57-C62A-424B-B58C-7887CF92421C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622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1"/>
                </a:solidFill>
              </a:rPr>
              <a:t>Мониторинг выполнения плана-графика закупок.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1"/>
                </a:solidFill>
              </a:rPr>
              <a:t>Анализ структуры закупок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1"/>
                </a:solidFill>
              </a:rPr>
              <a:t>Анализ исполнения контрактов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1"/>
                </a:solidFill>
              </a:rPr>
              <a:t>Анализ участия поставщиков в закупках.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1"/>
                </a:solidFill>
              </a:rPr>
              <a:t>Контроль и анализ закупок по крупнейшим поставщикам у отдельных государственных (муниципальных) заказчиках.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1"/>
                </a:solidFill>
              </a:rPr>
              <a:t>Анализ экономии на закупках.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1"/>
                </a:solidFill>
              </a:rPr>
              <a:t>Анализ и оценка несостоявшихся закупок.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1"/>
                </a:solidFill>
              </a:rPr>
              <a:t>Анализ и оценка объемов контрактуемых бюджетных средств.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1"/>
                </a:solidFill>
              </a:rPr>
              <a:t>Анализ стоимости контрактов.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1"/>
                </a:solidFill>
              </a:rPr>
              <a:t>Контроль и анализ сведений о значительной стоимости заказа при минимальных сроках исполнения.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1"/>
                </a:solidFill>
              </a:rPr>
              <a:t>Интеграция с системами исполнения бюджета и системой государственных (муниципальных) закупок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DBF57-C62A-424B-B58C-7887CF92421C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9165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DBF57-C62A-424B-B58C-7887CF92421C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622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DBF57-C62A-424B-B58C-7887CF92421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00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Экономия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Заказчик значительно сокращает первоначальные траты на приобретение ПО, а также последующее продление лицензионного соглашения и техническое обслуживание программы. Со временем абонентские платежи в совокупности превысят стоимость покупки ПО, но на начальном этапе средства остаются в обороте компании. Кроме того есть возможность выкупа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системы и перехода к традиционному варианту работы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Мобильность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Для доступа к программе не требуется физического присутствия за компьютером, на котором установлено ПО. Работа может вестись из любой точки мира. Большинство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SaaS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-приложений доступны в том числе и с телефона . Для доступа к программе требуется только выход в интернет.</a:t>
            </a:r>
          </a:p>
          <a:p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Эксплуатация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Все работы по поддержанию сервиса берет на себя провайдер. Его силами и финансовыми средствами проводится модернизация ПО, устранение неполадок и прочие работы.</a:t>
            </a:r>
          </a:p>
          <a:p>
            <a:r>
              <a:rPr lang="ru-RU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Мультиплатформенность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SaaS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— приложения работают в том числе и с бесплатными операционными системами на ядре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Linux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Скорость установки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Сервис можно развернуть значительно быстрее, не дожидаясь доставки необходимого оборудования и внедрения программы на предприятии.</a:t>
            </a:r>
          </a:p>
          <a:p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Гибкость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Возможность оперативно менять функциональность в зависимости от текущих задач. Оплата осуществляется только за те действия, которые необходимы заказчику в данный момент времени. В случае временной ненадобности подписку обычно можно приостановить на несколько месяцев. Неслучайно другой вариант названия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SaaS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—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software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— программное обеспечение по требованию.</a:t>
            </a:r>
          </a:p>
          <a:p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Масштабируемость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Заказчик может без проблем увеличивать или уменьшать число абонентов ПО в зависимости от изменения структуры компании (с каждым новым абонентом увеличивается размер оплаты).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DBF57-C62A-424B-B58C-7887CF92421C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180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DBF57-C62A-424B-B58C-7887CF92421C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241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DBF57-C62A-424B-B58C-7887CF92421C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231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Все есть.</a:t>
            </a:r>
            <a:r>
              <a:rPr lang="ru-RU" baseline="0" dirty="0" smtClean="0"/>
              <a:t> Сказать про резервирование плана ФХД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DBF57-C62A-424B-B58C-7887CF92421C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6938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DBF57-C62A-424B-B58C-7887CF92421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8031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DBF57-C62A-424B-B58C-7887CF92421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8031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7DBF57-C62A-424B-B58C-7887CF92421C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032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212437" y="3264408"/>
            <a:ext cx="5952744" cy="105156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НАЗВАНИЕ ПРЕЗЕНТАЦИИ.</a:t>
            </a:r>
            <a:br>
              <a:rPr lang="ru-RU" dirty="0" smtClean="0"/>
            </a:br>
            <a:r>
              <a:rPr lang="ru-RU" dirty="0" smtClean="0"/>
              <a:t>ПРЕЗЕНТАЦИЯ. Все буквы заглавные.</a:t>
            </a:r>
            <a:br>
              <a:rPr lang="ru-RU" dirty="0" smtClean="0"/>
            </a:br>
            <a:r>
              <a:rPr lang="ru-RU" dirty="0" smtClean="0"/>
              <a:t>«ARIAL 20, полужирный (</a:t>
            </a:r>
            <a:r>
              <a:rPr lang="ru-RU" dirty="0" err="1" smtClean="0"/>
              <a:t>п</a:t>
            </a:r>
            <a:r>
              <a:rPr lang="ru-RU" dirty="0" smtClean="0"/>
              <a:t>/ж)»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212438" y="5897880"/>
            <a:ext cx="2898648" cy="310896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 b="1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ФИО, </a:t>
            </a:r>
            <a:r>
              <a:rPr lang="en-US" dirty="0" smtClean="0"/>
              <a:t>Arial 14, </a:t>
            </a:r>
            <a:r>
              <a:rPr lang="ru-RU" dirty="0" err="1" smtClean="0"/>
              <a:t>п</a:t>
            </a:r>
            <a:r>
              <a:rPr lang="ru-RU" dirty="0" smtClean="0"/>
              <a:t>/ж</a:t>
            </a:r>
            <a:endParaRPr lang="ru-RU" dirty="0"/>
          </a:p>
        </p:txBody>
      </p:sp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1038225" y="5419344"/>
            <a:ext cx="25400" cy="900112"/>
          </a:xfrm>
          <a:prstGeom prst="rect">
            <a:avLst/>
          </a:prstGeom>
          <a:solidFill>
            <a:srgbClr val="FF0000"/>
          </a:solidFill>
          <a:ln w="2556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8" name="Rectangle 5"/>
          <p:cNvSpPr>
            <a:spLocks noChangeArrowheads="1"/>
          </p:cNvSpPr>
          <p:nvPr userDrawn="1"/>
        </p:nvSpPr>
        <p:spPr bwMode="auto">
          <a:xfrm>
            <a:off x="4171950" y="5699537"/>
            <a:ext cx="25400" cy="395288"/>
          </a:xfrm>
          <a:prstGeom prst="rect">
            <a:avLst/>
          </a:prstGeom>
          <a:solidFill>
            <a:srgbClr val="FF0000"/>
          </a:solidFill>
          <a:ln w="2556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4352924" y="5897880"/>
            <a:ext cx="2560320" cy="3108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l"/>
            <a:fld id="{B3FC5BD3-9B04-4502-893A-5BC77DB23FEA}" type="datetime1">
              <a:rPr lang="ru-RU" sz="1400" b="1" smtClean="0">
                <a:solidFill>
                  <a:schemeClr val="bg2"/>
                </a:solidFill>
              </a:rPr>
              <a:pPr algn="l"/>
              <a:t>26.11.2014</a:t>
            </a:fld>
            <a:endParaRPr lang="ru-RU" b="1" dirty="0">
              <a:solidFill>
                <a:schemeClr val="bg2"/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1" hasCustomPrompt="1"/>
          </p:nvPr>
        </p:nvSpPr>
        <p:spPr>
          <a:xfrm>
            <a:off x="1212438" y="6217920"/>
            <a:ext cx="2898648" cy="310896"/>
          </a:xfrm>
        </p:spPr>
        <p:txBody>
          <a:bodyPr lIns="0" tIns="0" rIns="0" bIns="0" anchor="ctr"/>
          <a:lstStyle>
            <a:lvl1pPr marL="0" algn="l" defTabSz="914400" rtl="0" eaLnBrk="1" latinLnBrk="0" hangingPunct="1">
              <a:buNone/>
              <a:defRPr lang="ru-RU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ru-RU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ru-RU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ru-RU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ru-RU" dirty="0" smtClean="0"/>
              <a:t>Должность, </a:t>
            </a:r>
            <a:r>
              <a:rPr lang="en-US" dirty="0" smtClean="0"/>
              <a:t>Arial 14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с заголов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300"/>
              </a:spcAft>
              <a:defRPr/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1171575" y="2178844"/>
            <a:ext cx="8243887" cy="1746504"/>
          </a:xfrm>
        </p:spPr>
        <p:txBody>
          <a:bodyPr t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 sz="1600"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 sz="1400"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171575" y="1531938"/>
            <a:ext cx="8243887" cy="461454"/>
          </a:xfrm>
        </p:spPr>
        <p:txBody>
          <a:bodyPr vert="horz" lIns="0" tIns="0" rIns="0" bIns="0" rtlCol="0" anchor="t">
            <a:normAutofit/>
          </a:bodyPr>
          <a:lstStyle>
            <a:lvl1pPr marL="27432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lang="ru-RU" sz="18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полужирный)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1" hasCustomPrompt="1"/>
          </p:nvPr>
        </p:nvSpPr>
        <p:spPr>
          <a:xfrm>
            <a:off x="1171576" y="4837036"/>
            <a:ext cx="8243888" cy="1746504"/>
          </a:xfrm>
        </p:spPr>
        <p:txBody>
          <a:bodyPr t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 sz="1600"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 sz="1400"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6" name="Текст 7"/>
          <p:cNvSpPr>
            <a:spLocks noGrp="1"/>
          </p:cNvSpPr>
          <p:nvPr>
            <p:ph type="body" sz="quarter" idx="12" hasCustomPrompt="1"/>
          </p:nvPr>
        </p:nvSpPr>
        <p:spPr>
          <a:xfrm>
            <a:off x="1171576" y="4191000"/>
            <a:ext cx="8243888" cy="461454"/>
          </a:xfrm>
        </p:spPr>
        <p:txBody>
          <a:bodyPr vert="horz" lIns="0" tIns="0" rIns="0" bIns="0" rtlCol="0" anchor="t">
            <a:normAutofit/>
          </a:bodyPr>
          <a:lstStyle>
            <a:lvl1pPr marL="27432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lang="ru-RU" sz="18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полужирный) 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300"/>
              </a:spcAft>
              <a:defRPr/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/>
          </p:nvPr>
        </p:nvSpPr>
        <p:spPr>
          <a:xfrm>
            <a:off x="1171577" y="1531147"/>
            <a:ext cx="8243888" cy="1195385"/>
          </a:xfrm>
        </p:spPr>
        <p:txBody>
          <a:bodyPr tIns="0" bIns="0" anchor="ctr">
            <a:normAutofit/>
          </a:bodyPr>
          <a:lstStyle>
            <a:lvl1pPr>
              <a:spcAft>
                <a:spcPts val="300"/>
              </a:spcAft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2" hasCustomPrompt="1"/>
          </p:nvPr>
        </p:nvSpPr>
        <p:spPr>
          <a:xfrm>
            <a:off x="1170433" y="2907792"/>
            <a:ext cx="8247888" cy="3675888"/>
          </a:xfrm>
          <a:ln w="6350"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dirty="0" smtClean="0"/>
              <a:t>Вставка рисунка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300"/>
              </a:spcAft>
              <a:defRPr/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3" hasCustomPrompt="1"/>
          </p:nvPr>
        </p:nvSpPr>
        <p:spPr>
          <a:xfrm>
            <a:off x="1171576" y="1536192"/>
            <a:ext cx="4800600" cy="4160520"/>
          </a:xfrm>
          <a:ln w="6350"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dirty="0" smtClean="0"/>
              <a:t>Вставка рисунка</a:t>
            </a:r>
          </a:p>
        </p:txBody>
      </p:sp>
      <p:sp>
        <p:nvSpPr>
          <p:cNvPr id="9" name="Содержимое 7"/>
          <p:cNvSpPr>
            <a:spLocks noGrp="1"/>
          </p:cNvSpPr>
          <p:nvPr>
            <p:ph sz="quarter" idx="14" hasCustomPrompt="1"/>
          </p:nvPr>
        </p:nvSpPr>
        <p:spPr>
          <a:xfrm>
            <a:off x="4617721" y="2423020"/>
            <a:ext cx="4800600" cy="4160520"/>
          </a:xfrm>
          <a:ln w="6350"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dirty="0" smtClean="0"/>
              <a:t>Вставка рисунка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ки и плашки с текстом (верстки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300"/>
              </a:spcAft>
              <a:defRPr/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dirty="0"/>
          </a:p>
        </p:txBody>
      </p:sp>
      <p:sp>
        <p:nvSpPr>
          <p:cNvPr id="9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171576" y="1531938"/>
            <a:ext cx="8243888" cy="461454"/>
          </a:xfrm>
        </p:spPr>
        <p:txBody>
          <a:bodyPr vert="horz" lIns="0" tIns="0" rIns="0" bIns="0" rtlCol="0" anchor="t">
            <a:normAutofit/>
          </a:bodyPr>
          <a:lstStyle>
            <a:lvl1pPr marL="27432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lang="ru-RU" sz="18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полужирный)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Line 1"/>
          <p:cNvSpPr>
            <a:spLocks noChangeShapeType="1"/>
          </p:cNvSpPr>
          <p:nvPr userDrawn="1"/>
        </p:nvSpPr>
        <p:spPr bwMode="auto">
          <a:xfrm>
            <a:off x="1171576" y="3615300"/>
            <a:ext cx="8247888" cy="1588"/>
          </a:xfrm>
          <a:prstGeom prst="line">
            <a:avLst/>
          </a:prstGeom>
          <a:noFill/>
          <a:ln w="9360">
            <a:solidFill>
              <a:srgbClr val="00206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2" name="Line 1"/>
          <p:cNvSpPr>
            <a:spLocks noChangeShapeType="1"/>
          </p:cNvSpPr>
          <p:nvPr userDrawn="1"/>
        </p:nvSpPr>
        <p:spPr bwMode="auto">
          <a:xfrm>
            <a:off x="1171576" y="5145634"/>
            <a:ext cx="8247888" cy="1588"/>
          </a:xfrm>
          <a:prstGeom prst="line">
            <a:avLst/>
          </a:prstGeom>
          <a:noFill/>
          <a:ln w="9360">
            <a:solidFill>
              <a:srgbClr val="00206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4" hasCustomPrompt="1"/>
          </p:nvPr>
        </p:nvSpPr>
        <p:spPr>
          <a:xfrm>
            <a:off x="2757056" y="2178843"/>
            <a:ext cx="6658956" cy="1344168"/>
          </a:xfrm>
        </p:spPr>
        <p:txBody>
          <a:bodyPr lIns="0" tIns="0" anchor="ctr">
            <a:normAutofit/>
          </a:bodyPr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 sz="1200"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12)</a:t>
            </a:r>
            <a:endParaRPr lang="ru-RU" dirty="0" smtClean="0"/>
          </a:p>
        </p:txBody>
      </p:sp>
      <p:sp>
        <p:nvSpPr>
          <p:cNvPr id="15" name="Текст 13"/>
          <p:cNvSpPr>
            <a:spLocks noGrp="1"/>
          </p:cNvSpPr>
          <p:nvPr>
            <p:ph type="body" sz="quarter" idx="15" hasCustomPrompt="1"/>
          </p:nvPr>
        </p:nvSpPr>
        <p:spPr>
          <a:xfrm>
            <a:off x="2752343" y="3709177"/>
            <a:ext cx="6663667" cy="1344168"/>
          </a:xfrm>
        </p:spPr>
        <p:txBody>
          <a:bodyPr lIns="0" tIns="0" anchor="ctr">
            <a:normAutofit/>
          </a:bodyPr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 sz="1200"/>
            </a:lvl1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12)</a:t>
            </a:r>
            <a:endParaRPr lang="ru-RU" dirty="0" smtClean="0"/>
          </a:p>
        </p:txBody>
      </p:sp>
      <p:sp>
        <p:nvSpPr>
          <p:cNvPr id="16" name="Текст 13"/>
          <p:cNvSpPr>
            <a:spLocks noGrp="1"/>
          </p:cNvSpPr>
          <p:nvPr>
            <p:ph type="body" sz="quarter" idx="16" hasCustomPrompt="1"/>
          </p:nvPr>
        </p:nvSpPr>
        <p:spPr>
          <a:xfrm>
            <a:off x="2752343" y="5239512"/>
            <a:ext cx="6663667" cy="1344168"/>
          </a:xfrm>
        </p:spPr>
        <p:txBody>
          <a:bodyPr lIns="0" tIns="0" anchor="ctr">
            <a:normAutofit/>
          </a:bodyPr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 sz="1200"/>
            </a:lvl1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12)</a:t>
            </a:r>
            <a:endParaRPr lang="ru-RU" dirty="0" smtClean="0"/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7" hasCustomPrompt="1"/>
          </p:nvPr>
        </p:nvSpPr>
        <p:spPr>
          <a:xfrm>
            <a:off x="1171575" y="2178843"/>
            <a:ext cx="1399032" cy="1344168"/>
          </a:xfrm>
          <a:ln w="6350"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dirty="0" smtClean="0"/>
              <a:t>Рисунок</a:t>
            </a:r>
            <a:endParaRPr lang="ru-RU" dirty="0"/>
          </a:p>
        </p:txBody>
      </p:sp>
      <p:sp>
        <p:nvSpPr>
          <p:cNvPr id="18" name="Содержимое 16"/>
          <p:cNvSpPr>
            <a:spLocks noGrp="1"/>
          </p:cNvSpPr>
          <p:nvPr>
            <p:ph sz="quarter" idx="18" hasCustomPrompt="1"/>
          </p:nvPr>
        </p:nvSpPr>
        <p:spPr>
          <a:xfrm>
            <a:off x="1174750" y="3709177"/>
            <a:ext cx="1399032" cy="1344168"/>
          </a:xfrm>
          <a:ln w="6350"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dirty="0" smtClean="0"/>
              <a:t>Рисунок</a:t>
            </a:r>
            <a:endParaRPr lang="ru-RU" dirty="0"/>
          </a:p>
        </p:txBody>
      </p:sp>
      <p:sp>
        <p:nvSpPr>
          <p:cNvPr id="19" name="Содержимое 16"/>
          <p:cNvSpPr>
            <a:spLocks noGrp="1"/>
          </p:cNvSpPr>
          <p:nvPr>
            <p:ph sz="quarter" idx="19" hasCustomPrompt="1"/>
          </p:nvPr>
        </p:nvSpPr>
        <p:spPr>
          <a:xfrm>
            <a:off x="1171575" y="5239512"/>
            <a:ext cx="1399032" cy="1344168"/>
          </a:xfrm>
          <a:ln w="6350"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dirty="0" smtClean="0"/>
              <a:t>Рисунок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300"/>
              </a:spcAft>
              <a:defRPr/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1171576" y="2178844"/>
            <a:ext cx="4032504" cy="2112264"/>
          </a:xfrm>
        </p:spPr>
        <p:txBody>
          <a:bodyPr t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171576" y="1531938"/>
            <a:ext cx="8243888" cy="461454"/>
          </a:xfrm>
        </p:spPr>
        <p:txBody>
          <a:bodyPr vert="horz" lIns="0" tIns="0" rIns="0" bIns="0" rtlCol="0" anchor="t">
            <a:normAutofit/>
          </a:bodyPr>
          <a:lstStyle>
            <a:lvl1pPr marL="27432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lang="ru-RU" sz="18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полужирный)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1" hasCustomPrompt="1"/>
          </p:nvPr>
        </p:nvSpPr>
        <p:spPr>
          <a:xfrm>
            <a:off x="1171576" y="4471276"/>
            <a:ext cx="4032504" cy="2112264"/>
          </a:xfrm>
        </p:spPr>
        <p:txBody>
          <a:bodyPr t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7" name="Содержимое 2"/>
          <p:cNvSpPr>
            <a:spLocks noGrp="1"/>
          </p:cNvSpPr>
          <p:nvPr>
            <p:ph idx="13" hasCustomPrompt="1"/>
          </p:nvPr>
        </p:nvSpPr>
        <p:spPr>
          <a:xfrm>
            <a:off x="5382959" y="2178844"/>
            <a:ext cx="4032504" cy="4407408"/>
          </a:xfrm>
        </p:spPr>
        <p:txBody>
          <a:bodyPr t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 (верси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300"/>
              </a:spcAft>
              <a:defRPr/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5382959" y="2178844"/>
            <a:ext cx="4032504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171576" y="1531938"/>
            <a:ext cx="8243888" cy="461454"/>
          </a:xfrm>
        </p:spPr>
        <p:txBody>
          <a:bodyPr vert="horz" lIns="0" tIns="0" rIns="0" bIns="0" rtlCol="0" anchor="t">
            <a:normAutofit/>
          </a:bodyPr>
          <a:lstStyle>
            <a:lvl1pPr marL="27432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lang="ru-RU" sz="18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полужирный)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1" hasCustomPrompt="1"/>
          </p:nvPr>
        </p:nvSpPr>
        <p:spPr>
          <a:xfrm>
            <a:off x="5382959" y="4471276"/>
            <a:ext cx="4032504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7" name="Содержимое 2"/>
          <p:cNvSpPr>
            <a:spLocks noGrp="1"/>
          </p:cNvSpPr>
          <p:nvPr>
            <p:ph idx="13" hasCustomPrompt="1"/>
          </p:nvPr>
        </p:nvSpPr>
        <p:spPr>
          <a:xfrm>
            <a:off x="1171576" y="2178844"/>
            <a:ext cx="4032504" cy="4407408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 (версия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300"/>
              </a:spcAft>
              <a:defRPr/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1171576" y="2178844"/>
            <a:ext cx="4032504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171576" y="1531938"/>
            <a:ext cx="8243888" cy="461454"/>
          </a:xfrm>
        </p:spPr>
        <p:txBody>
          <a:bodyPr vert="horz" lIns="0" tIns="0" rIns="0" bIns="0" rtlCol="0" anchor="t">
            <a:normAutofit/>
          </a:bodyPr>
          <a:lstStyle>
            <a:lvl1pPr marL="27432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lang="ru-RU" sz="18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полужирный)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1" hasCustomPrompt="1"/>
          </p:nvPr>
        </p:nvSpPr>
        <p:spPr>
          <a:xfrm>
            <a:off x="5382959" y="2178844"/>
            <a:ext cx="4032504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7" name="Содержимое 2"/>
          <p:cNvSpPr>
            <a:spLocks noGrp="1"/>
          </p:cNvSpPr>
          <p:nvPr>
            <p:ph idx="13" hasCustomPrompt="1"/>
          </p:nvPr>
        </p:nvSpPr>
        <p:spPr>
          <a:xfrm>
            <a:off x="1171576" y="4471276"/>
            <a:ext cx="8247888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объекта (версия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300"/>
              </a:spcAft>
              <a:defRPr/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1171576" y="4471276"/>
            <a:ext cx="4032504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171576" y="1531938"/>
            <a:ext cx="8243888" cy="461454"/>
          </a:xfrm>
        </p:spPr>
        <p:txBody>
          <a:bodyPr vert="horz" lIns="0" tIns="0" rIns="0" bIns="0" rtlCol="0" anchor="t">
            <a:normAutofit/>
          </a:bodyPr>
          <a:lstStyle>
            <a:lvl1pPr marL="27432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lang="ru-RU" sz="18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полужирный)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1" hasCustomPrompt="1"/>
          </p:nvPr>
        </p:nvSpPr>
        <p:spPr>
          <a:xfrm>
            <a:off x="5382959" y="4471276"/>
            <a:ext cx="4032504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7" name="Содержимое 2"/>
          <p:cNvSpPr>
            <a:spLocks noGrp="1"/>
          </p:cNvSpPr>
          <p:nvPr>
            <p:ph idx="13" hasCustomPrompt="1"/>
          </p:nvPr>
        </p:nvSpPr>
        <p:spPr>
          <a:xfrm>
            <a:off x="1171576" y="2178844"/>
            <a:ext cx="8247888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300"/>
              </a:spcAft>
              <a:defRPr/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1171576" y="4471276"/>
            <a:ext cx="4032504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171576" y="1531938"/>
            <a:ext cx="8243888" cy="461454"/>
          </a:xfrm>
        </p:spPr>
        <p:txBody>
          <a:bodyPr vert="horz" lIns="0" tIns="0" rIns="0" bIns="0" rtlCol="0" anchor="t">
            <a:normAutofit/>
          </a:bodyPr>
          <a:lstStyle>
            <a:lvl1pPr marL="27432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lang="ru-RU" sz="18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полужирный)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1" hasCustomPrompt="1"/>
          </p:nvPr>
        </p:nvSpPr>
        <p:spPr>
          <a:xfrm>
            <a:off x="5382959" y="4471276"/>
            <a:ext cx="4032504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9" name="Содержимое 2"/>
          <p:cNvSpPr>
            <a:spLocks noGrp="1"/>
          </p:cNvSpPr>
          <p:nvPr>
            <p:ph idx="12" hasCustomPrompt="1"/>
          </p:nvPr>
        </p:nvSpPr>
        <p:spPr>
          <a:xfrm>
            <a:off x="1171576" y="2178844"/>
            <a:ext cx="4032504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10" name="Содержимое 2"/>
          <p:cNvSpPr>
            <a:spLocks noGrp="1"/>
          </p:cNvSpPr>
          <p:nvPr>
            <p:ph idx="13" hasCustomPrompt="1"/>
          </p:nvPr>
        </p:nvSpPr>
        <p:spPr>
          <a:xfrm>
            <a:off x="5382959" y="2178844"/>
            <a:ext cx="4032504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лева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300"/>
              </a:spcAft>
              <a:defRPr/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171575" y="1531938"/>
            <a:ext cx="8243887" cy="461454"/>
          </a:xfrm>
        </p:spPr>
        <p:txBody>
          <a:bodyPr vert="horz" lIns="0" tIns="0" rIns="0" bIns="0" rtlCol="0" anchor="t">
            <a:normAutofit/>
          </a:bodyPr>
          <a:lstStyle>
            <a:lvl1pPr marL="27432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lang="ru-RU" sz="18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полужирный)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1"/>
          </p:nvPr>
        </p:nvSpPr>
        <p:spPr>
          <a:xfrm>
            <a:off x="1170432" y="2178844"/>
            <a:ext cx="4032504" cy="4404836"/>
          </a:xfrm>
          <a:ln w="6350">
            <a:solidFill>
              <a:schemeClr val="tx1"/>
            </a:solidFill>
          </a:ln>
        </p:spPr>
        <p:txBody>
          <a:bodyPr tIns="0" bIns="0">
            <a:normAutofit/>
          </a:bodyPr>
          <a:lstStyle>
            <a:lvl1pPr>
              <a:buNone/>
              <a:defRPr sz="1600"/>
            </a:lvl1pPr>
          </a:lstStyle>
          <a:p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" hasCustomPrompt="1"/>
          </p:nvPr>
        </p:nvSpPr>
        <p:spPr>
          <a:xfrm>
            <a:off x="5382959" y="2178844"/>
            <a:ext cx="4032504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9" name="Содержимое 2"/>
          <p:cNvSpPr>
            <a:spLocks noGrp="1"/>
          </p:cNvSpPr>
          <p:nvPr>
            <p:ph idx="12" hasCustomPrompt="1"/>
          </p:nvPr>
        </p:nvSpPr>
        <p:spPr>
          <a:xfrm>
            <a:off x="5382959" y="4471276"/>
            <a:ext cx="4032504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hangingPunct="1">
              <a:lnSpc>
                <a:spcPct val="100000"/>
              </a:lnSpc>
              <a:spcAft>
                <a:spcPts val="3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/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1171575" y="2178846"/>
            <a:ext cx="8243887" cy="4404519"/>
          </a:xfrm>
        </p:spPr>
        <p:txBody>
          <a:bodyPr t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 sz="1600"/>
            </a:lvl1pPr>
            <a:lvl2pPr marL="27360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  <a:lvl3pPr>
              <a:defRPr sz="1400"/>
            </a:lvl3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171576" y="1531938"/>
            <a:ext cx="8243888" cy="461454"/>
          </a:xfrm>
        </p:spPr>
        <p:txBody>
          <a:bodyPr tIns="0" bIns="0" anchor="t">
            <a:normAutofit/>
          </a:bodyPr>
          <a:lstStyle>
            <a:lvl1pPr hangingPunct="1">
              <a:lnSpc>
                <a:spcPct val="100000"/>
              </a:lnSpc>
              <a:spcAft>
                <a:spcPts val="300"/>
              </a:spcAft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800" b="1">
                <a:solidFill>
                  <a:schemeClr val="tx1"/>
                </a:solidFill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полужирный) 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права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300"/>
              </a:spcAft>
              <a:defRPr/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171575" y="1531938"/>
            <a:ext cx="8243887" cy="461454"/>
          </a:xfrm>
        </p:spPr>
        <p:txBody>
          <a:bodyPr vert="horz" lIns="0" tIns="0" rIns="0" bIns="0" rtlCol="0" anchor="t">
            <a:normAutofit/>
          </a:bodyPr>
          <a:lstStyle>
            <a:lvl1pPr marL="27432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lang="ru-RU" sz="18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полужирный)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Рисунок 5"/>
          <p:cNvSpPr>
            <a:spLocks noGrp="1"/>
          </p:cNvSpPr>
          <p:nvPr>
            <p:ph type="pic" sz="quarter" idx="12"/>
          </p:nvPr>
        </p:nvSpPr>
        <p:spPr>
          <a:xfrm>
            <a:off x="5382959" y="2178844"/>
            <a:ext cx="4032504" cy="4404836"/>
          </a:xfrm>
          <a:ln w="6350">
            <a:solidFill>
              <a:schemeClr val="tx1"/>
            </a:solidFill>
          </a:ln>
        </p:spPr>
        <p:txBody>
          <a:bodyPr tIns="0" bIns="0">
            <a:normAutofit/>
          </a:bodyPr>
          <a:lstStyle>
            <a:lvl1pPr>
              <a:buNone/>
              <a:defRPr sz="1600"/>
            </a:lvl1pPr>
          </a:lstStyle>
          <a:p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" hasCustomPrompt="1"/>
          </p:nvPr>
        </p:nvSpPr>
        <p:spPr>
          <a:xfrm>
            <a:off x="1171576" y="4471276"/>
            <a:ext cx="4032504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9" name="Содержимое 2"/>
          <p:cNvSpPr>
            <a:spLocks noGrp="1"/>
          </p:cNvSpPr>
          <p:nvPr>
            <p:ph idx="13" hasCustomPrompt="1"/>
          </p:nvPr>
        </p:nvSpPr>
        <p:spPr>
          <a:xfrm>
            <a:off x="1171576" y="2178844"/>
            <a:ext cx="4032504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верху и два объекта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300"/>
              </a:spcAft>
              <a:defRPr/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171575" y="1531938"/>
            <a:ext cx="8243887" cy="461454"/>
          </a:xfrm>
        </p:spPr>
        <p:txBody>
          <a:bodyPr vert="horz" lIns="0" tIns="0" rIns="0" bIns="0" rtlCol="0" anchor="t">
            <a:normAutofit/>
          </a:bodyPr>
          <a:lstStyle>
            <a:lvl1pPr marL="27432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lang="ru-RU" sz="18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полужирный)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1"/>
          </p:nvPr>
        </p:nvSpPr>
        <p:spPr>
          <a:xfrm>
            <a:off x="1170432" y="2178844"/>
            <a:ext cx="8247888" cy="2112264"/>
          </a:xfrm>
          <a:ln w="6350">
            <a:solidFill>
              <a:schemeClr val="tx1"/>
            </a:solidFill>
          </a:ln>
        </p:spPr>
        <p:txBody>
          <a:bodyPr tIns="0" bIns="0">
            <a:normAutofit/>
          </a:bodyPr>
          <a:lstStyle>
            <a:lvl1pPr>
              <a:buNone/>
              <a:defRPr sz="1600"/>
            </a:lvl1pPr>
          </a:lstStyle>
          <a:p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2" hasCustomPrompt="1"/>
          </p:nvPr>
        </p:nvSpPr>
        <p:spPr>
          <a:xfrm>
            <a:off x="5382959" y="4471276"/>
            <a:ext cx="4032504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10" name="Содержимое 2"/>
          <p:cNvSpPr>
            <a:spLocks noGrp="1"/>
          </p:cNvSpPr>
          <p:nvPr>
            <p:ph idx="1" hasCustomPrompt="1"/>
          </p:nvPr>
        </p:nvSpPr>
        <p:spPr>
          <a:xfrm>
            <a:off x="1171576" y="4471276"/>
            <a:ext cx="4032504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низу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300"/>
              </a:spcAft>
              <a:defRPr/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171575" y="1531938"/>
            <a:ext cx="8243887" cy="461454"/>
          </a:xfrm>
        </p:spPr>
        <p:txBody>
          <a:bodyPr vert="horz" lIns="0" tIns="0" rIns="0" bIns="0" rtlCol="0" anchor="t">
            <a:normAutofit/>
          </a:bodyPr>
          <a:lstStyle>
            <a:lvl1pPr marL="27432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lang="ru-RU" sz="18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полужирный)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1"/>
          </p:nvPr>
        </p:nvSpPr>
        <p:spPr>
          <a:xfrm>
            <a:off x="1170432" y="4471276"/>
            <a:ext cx="8247888" cy="2112264"/>
          </a:xfrm>
          <a:ln w="6350">
            <a:solidFill>
              <a:schemeClr val="tx1"/>
            </a:solidFill>
          </a:ln>
        </p:spPr>
        <p:txBody>
          <a:bodyPr tIns="0" bIns="0">
            <a:normAutofit/>
          </a:bodyPr>
          <a:lstStyle>
            <a:lvl1pPr>
              <a:buNone/>
              <a:defRPr sz="1600"/>
            </a:lvl1pPr>
          </a:lstStyle>
          <a:p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2" hasCustomPrompt="1"/>
          </p:nvPr>
        </p:nvSpPr>
        <p:spPr>
          <a:xfrm>
            <a:off x="5382959" y="2178844"/>
            <a:ext cx="4032504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10" name="Содержимое 2"/>
          <p:cNvSpPr>
            <a:spLocks noGrp="1"/>
          </p:cNvSpPr>
          <p:nvPr>
            <p:ph idx="1" hasCustomPrompt="1"/>
          </p:nvPr>
        </p:nvSpPr>
        <p:spPr>
          <a:xfrm>
            <a:off x="1171576" y="2178844"/>
            <a:ext cx="4032504" cy="2112264"/>
          </a:xfrm>
        </p:spPr>
        <p:txBody>
          <a:bodyPr tIns="0" b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300"/>
              </a:spcAft>
              <a:defRPr/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171575" y="1531938"/>
            <a:ext cx="8243887" cy="461454"/>
          </a:xfrm>
        </p:spPr>
        <p:txBody>
          <a:bodyPr vert="horz" lIns="0" tIns="0" rIns="0" bIns="0" rtlCol="0" anchor="t">
            <a:normAutofit/>
          </a:bodyPr>
          <a:lstStyle>
            <a:lvl1pPr marL="27432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lang="ru-RU" sz="18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полужирный)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1"/>
          </p:nvPr>
        </p:nvSpPr>
        <p:spPr>
          <a:xfrm>
            <a:off x="5382959" y="2178844"/>
            <a:ext cx="4032504" cy="2112264"/>
          </a:xfrm>
          <a:ln w="6350">
            <a:solidFill>
              <a:schemeClr val="tx1"/>
            </a:solidFill>
          </a:ln>
        </p:spPr>
        <p:txBody>
          <a:bodyPr tIns="0" bIns="0">
            <a:normAutofit/>
          </a:bodyPr>
          <a:lstStyle>
            <a:lvl1pPr>
              <a:buNone/>
              <a:defRPr sz="1600"/>
            </a:lvl1pPr>
          </a:lstStyle>
          <a:p>
            <a:endParaRPr lang="ru-RU" dirty="0"/>
          </a:p>
        </p:txBody>
      </p:sp>
      <p:sp>
        <p:nvSpPr>
          <p:cNvPr id="5" name="Рисунок 5"/>
          <p:cNvSpPr>
            <a:spLocks noGrp="1"/>
          </p:cNvSpPr>
          <p:nvPr>
            <p:ph type="pic" sz="quarter" idx="12"/>
          </p:nvPr>
        </p:nvSpPr>
        <p:spPr>
          <a:xfrm>
            <a:off x="1170432" y="2178844"/>
            <a:ext cx="4032504" cy="4404836"/>
          </a:xfrm>
          <a:ln w="6350">
            <a:solidFill>
              <a:schemeClr val="tx1"/>
            </a:solidFill>
          </a:ln>
        </p:spPr>
        <p:txBody>
          <a:bodyPr tIns="0" bIns="0">
            <a:normAutofit/>
          </a:bodyPr>
          <a:lstStyle>
            <a:lvl1pPr>
              <a:buNone/>
              <a:defRPr sz="1600"/>
            </a:lvl1pPr>
          </a:lstStyle>
          <a:p>
            <a:endParaRPr lang="ru-RU" dirty="0"/>
          </a:p>
        </p:txBody>
      </p:sp>
      <p:sp>
        <p:nvSpPr>
          <p:cNvPr id="7" name="Рисунок 5"/>
          <p:cNvSpPr>
            <a:spLocks noGrp="1"/>
          </p:cNvSpPr>
          <p:nvPr>
            <p:ph type="pic" sz="quarter" idx="13"/>
          </p:nvPr>
        </p:nvSpPr>
        <p:spPr>
          <a:xfrm>
            <a:off x="5382959" y="4471416"/>
            <a:ext cx="4032504" cy="2112264"/>
          </a:xfrm>
          <a:ln w="6350">
            <a:solidFill>
              <a:schemeClr val="tx1"/>
            </a:solidFill>
          </a:ln>
        </p:spPr>
        <p:txBody>
          <a:bodyPr tIns="0" bIns="0">
            <a:normAutofit/>
          </a:bodyPr>
          <a:lstStyle>
            <a:lvl1pPr>
              <a:buNone/>
              <a:defRPr sz="1600"/>
            </a:lvl1pPr>
          </a:lstStyle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етыре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300"/>
              </a:spcAft>
              <a:defRPr/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171575" y="1531938"/>
            <a:ext cx="8243887" cy="461454"/>
          </a:xfrm>
        </p:spPr>
        <p:txBody>
          <a:bodyPr vert="horz" lIns="0" tIns="0" rIns="0" bIns="0" rtlCol="0" anchor="t">
            <a:normAutofit/>
          </a:bodyPr>
          <a:lstStyle>
            <a:lvl1pPr marL="27432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lang="ru-RU" sz="18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полужирный)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1"/>
          </p:nvPr>
        </p:nvSpPr>
        <p:spPr>
          <a:xfrm>
            <a:off x="1170432" y="2178844"/>
            <a:ext cx="4032504" cy="2112264"/>
          </a:xfrm>
          <a:ln w="6350">
            <a:solidFill>
              <a:schemeClr val="tx1"/>
            </a:solidFill>
          </a:ln>
        </p:spPr>
        <p:txBody>
          <a:bodyPr tIns="0" bIns="0">
            <a:normAutofit/>
          </a:bodyPr>
          <a:lstStyle>
            <a:lvl1pPr>
              <a:buNone/>
              <a:defRPr sz="1600"/>
            </a:lvl1pPr>
          </a:lstStyle>
          <a:p>
            <a:endParaRPr lang="ru-RU" dirty="0"/>
          </a:p>
        </p:txBody>
      </p:sp>
      <p:sp>
        <p:nvSpPr>
          <p:cNvPr id="5" name="Рисунок 5"/>
          <p:cNvSpPr>
            <a:spLocks noGrp="1"/>
          </p:cNvSpPr>
          <p:nvPr>
            <p:ph type="pic" sz="quarter" idx="12"/>
          </p:nvPr>
        </p:nvSpPr>
        <p:spPr>
          <a:xfrm>
            <a:off x="5382959" y="2178844"/>
            <a:ext cx="4032504" cy="2112264"/>
          </a:xfrm>
          <a:ln w="6350">
            <a:solidFill>
              <a:schemeClr val="tx1"/>
            </a:solidFill>
          </a:ln>
        </p:spPr>
        <p:txBody>
          <a:bodyPr tIns="0" bIns="0">
            <a:normAutofit/>
          </a:bodyPr>
          <a:lstStyle>
            <a:lvl1pPr>
              <a:buNone/>
              <a:defRPr sz="1600"/>
            </a:lvl1pPr>
          </a:lstStyle>
          <a:p>
            <a:endParaRPr lang="ru-RU" dirty="0"/>
          </a:p>
        </p:txBody>
      </p:sp>
      <p:sp>
        <p:nvSpPr>
          <p:cNvPr id="7" name="Рисунок 5"/>
          <p:cNvSpPr>
            <a:spLocks noGrp="1"/>
          </p:cNvSpPr>
          <p:nvPr>
            <p:ph type="pic" sz="quarter" idx="13"/>
          </p:nvPr>
        </p:nvSpPr>
        <p:spPr>
          <a:xfrm>
            <a:off x="1170432" y="4471416"/>
            <a:ext cx="4032504" cy="2112264"/>
          </a:xfrm>
          <a:ln w="6350">
            <a:solidFill>
              <a:schemeClr val="tx1"/>
            </a:solidFill>
          </a:ln>
        </p:spPr>
        <p:txBody>
          <a:bodyPr tIns="0" bIns="0">
            <a:normAutofit/>
          </a:bodyPr>
          <a:lstStyle>
            <a:lvl1pPr>
              <a:buNone/>
              <a:defRPr sz="1600"/>
            </a:lvl1pPr>
          </a:lstStyle>
          <a:p>
            <a:endParaRPr lang="ru-RU" dirty="0"/>
          </a:p>
        </p:txBody>
      </p:sp>
      <p:sp>
        <p:nvSpPr>
          <p:cNvPr id="9" name="Рисунок 5"/>
          <p:cNvSpPr>
            <a:spLocks noGrp="1"/>
          </p:cNvSpPr>
          <p:nvPr>
            <p:ph type="pic" sz="quarter" idx="14"/>
          </p:nvPr>
        </p:nvSpPr>
        <p:spPr>
          <a:xfrm>
            <a:off x="5382959" y="4471416"/>
            <a:ext cx="4032504" cy="2112264"/>
          </a:xfrm>
          <a:ln w="6350">
            <a:solidFill>
              <a:schemeClr val="tx1"/>
            </a:solidFill>
          </a:ln>
        </p:spPr>
        <p:txBody>
          <a:bodyPr tIns="0" bIns="0">
            <a:normAutofit/>
          </a:bodyPr>
          <a:lstStyle>
            <a:lvl1pPr>
              <a:buNone/>
              <a:defRPr sz="1600"/>
            </a:lvl1pPr>
          </a:lstStyle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акты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6"/>
          <p:cNvGrpSpPr/>
          <p:nvPr userDrawn="1"/>
        </p:nvGrpSpPr>
        <p:grpSpPr>
          <a:xfrm>
            <a:off x="1213002" y="2973173"/>
            <a:ext cx="1122635" cy="786360"/>
            <a:chOff x="1127276" y="2786743"/>
            <a:chExt cx="1049867" cy="735390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127276" y="2786743"/>
              <a:ext cx="1049867" cy="7353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9" name="Picture 2" descr="C:\Данила\БФТ\ФИРМЕННЫЙ СТИЛЬ\лого БФТ-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1158" y="2817741"/>
              <a:ext cx="987425" cy="669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>
          <a:xfrm>
            <a:off x="1106425" y="3931920"/>
            <a:ext cx="5458968" cy="1170432"/>
          </a:xfrm>
          <a:noFill/>
          <a:ln w="3175">
            <a:noFill/>
          </a:ln>
        </p:spPr>
        <p:txBody>
          <a:bodyPr wrap="square" lIns="91440" tIns="45720" rIns="91440" bIns="45720" rtlCol="0">
            <a:noAutofit/>
          </a:bodyPr>
          <a:lstStyle>
            <a:lvl1pPr marL="0" algn="l" defTabSz="914400" rtl="0" eaLnBrk="1" latinLnBrk="0" hangingPunct="1">
              <a:spcAft>
                <a:spcPts val="0"/>
              </a:spcAft>
              <a:buNone/>
              <a:defRPr lang="ru-RU" sz="1400" b="1" kern="120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2"/>
          </p:nvPr>
        </p:nvSpPr>
        <p:spPr>
          <a:xfrm>
            <a:off x="1097280" y="960120"/>
            <a:ext cx="2999232" cy="740664"/>
          </a:xfrm>
        </p:spPr>
        <p:txBody>
          <a:bodyPr lIns="91440" tIns="45720" rIns="91440" bIns="45720">
            <a:noAutofit/>
          </a:bodyPr>
          <a:lstStyle>
            <a:lvl1pPr marL="0" indent="0">
              <a:buNone/>
              <a:defRPr sz="2000" b="1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170431" y="2178846"/>
            <a:ext cx="8245031" cy="783811"/>
          </a:xfrm>
        </p:spPr>
        <p:txBody>
          <a:bodyPr bIns="45720" anchor="b">
            <a:normAutofit/>
          </a:bodyPr>
          <a:lstStyle>
            <a:lvl1pPr algn="l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 b="1" cap="all"/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400" b="1" dirty="0" smtClean="0">
                <a:solidFill>
                  <a:srgbClr val="FF0000"/>
                </a:solidFill>
              </a:rPr>
              <a:t>НАИМЕНОВАНИЕ ПОДРАЗДЕЛА.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ВСЕ БУКВЫ ЗАГЛАВНЫЕ (</a:t>
            </a:r>
            <a:r>
              <a:rPr lang="en-US" sz="2400" b="1" dirty="0" smtClean="0">
                <a:solidFill>
                  <a:srgbClr val="FF0000"/>
                </a:solidFill>
              </a:rPr>
              <a:t>Arial</a:t>
            </a:r>
            <a:r>
              <a:rPr lang="ru-RU" sz="2400" b="1" dirty="0" smtClean="0">
                <a:solidFill>
                  <a:srgbClr val="FF0000"/>
                </a:solidFill>
              </a:rPr>
              <a:t>, 24, </a:t>
            </a:r>
            <a:r>
              <a:rPr lang="ru-RU" sz="2400" b="1" dirty="0" err="1" smtClean="0">
                <a:solidFill>
                  <a:srgbClr val="FF0000"/>
                </a:solidFill>
              </a:rPr>
              <a:t>п</a:t>
            </a:r>
            <a:r>
              <a:rPr lang="ru-RU" sz="2400" b="1" dirty="0" smtClean="0">
                <a:solidFill>
                  <a:srgbClr val="FF0000"/>
                </a:solidFill>
              </a:rPr>
              <a:t>/ж)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170432" y="3145535"/>
            <a:ext cx="8245032" cy="3438144"/>
          </a:xfrm>
        </p:spPr>
        <p:txBody>
          <a:bodyPr tIns="0" anchor="t">
            <a:normAutofit/>
          </a:bodyPr>
          <a:lstStyle>
            <a:lvl1pPr marL="274320" indent="-274320">
              <a:buFont typeface="Arial" pitchFamily="34" charset="0"/>
              <a:buChar char="•"/>
              <a:defRPr sz="1800" b="1" baseline="0">
                <a:solidFill>
                  <a:schemeClr val="tx1"/>
                </a:solidFill>
              </a:defRPr>
            </a:lvl1pPr>
            <a:lvl2pPr marL="457200" indent="0">
              <a:buFont typeface="Wingdings" pitchFamily="2" charset="2"/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Содержание</a:t>
            </a:r>
            <a:r>
              <a:rPr lang="en-US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</a:t>
            </a:r>
            <a:r>
              <a:rPr lang="ru-RU" b="1" dirty="0" err="1" smtClean="0">
                <a:solidFill>
                  <a:srgbClr val="002060"/>
                </a:solidFill>
              </a:rPr>
              <a:t>п</a:t>
            </a:r>
            <a:r>
              <a:rPr lang="ru-RU" b="1" dirty="0" smtClean="0">
                <a:solidFill>
                  <a:srgbClr val="002060"/>
                </a:solidFill>
              </a:rPr>
              <a:t>/ж) </a:t>
            </a:r>
            <a:endParaRPr lang="ru-RU" dirty="0" smtClean="0"/>
          </a:p>
          <a:p>
            <a:pPr lvl="0"/>
            <a:r>
              <a:rPr lang="ru-RU" dirty="0" smtClean="0"/>
              <a:t>Содержание</a:t>
            </a:r>
            <a:r>
              <a:rPr lang="en-US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</a:t>
            </a:r>
            <a:r>
              <a:rPr lang="ru-RU" b="1" dirty="0" err="1" smtClean="0">
                <a:solidFill>
                  <a:srgbClr val="002060"/>
                </a:solidFill>
              </a:rPr>
              <a:t>п</a:t>
            </a:r>
            <a:r>
              <a:rPr lang="ru-RU" b="1" dirty="0" smtClean="0">
                <a:solidFill>
                  <a:srgbClr val="002060"/>
                </a:solidFill>
              </a:rPr>
              <a:t>/ж)</a:t>
            </a:r>
            <a:endParaRPr lang="ru-RU" dirty="0" smtClean="0"/>
          </a:p>
          <a:p>
            <a:pPr lvl="0"/>
            <a:r>
              <a:rPr lang="ru-RU" dirty="0" smtClean="0"/>
              <a:t>Содержание</a:t>
            </a:r>
            <a:r>
              <a:rPr lang="en-US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</a:t>
            </a:r>
            <a:r>
              <a:rPr lang="ru-RU" b="1" dirty="0" err="1" smtClean="0">
                <a:solidFill>
                  <a:srgbClr val="002060"/>
                </a:solidFill>
              </a:rPr>
              <a:t>п</a:t>
            </a:r>
            <a:r>
              <a:rPr lang="ru-RU" b="1" dirty="0" smtClean="0">
                <a:solidFill>
                  <a:srgbClr val="002060"/>
                </a:solidFill>
              </a:rPr>
              <a:t>/ж)</a:t>
            </a:r>
            <a:endParaRPr lang="ru-RU" dirty="0" smtClean="0"/>
          </a:p>
          <a:p>
            <a:pPr lvl="0"/>
            <a:r>
              <a:rPr lang="ru-RU" dirty="0" smtClean="0"/>
              <a:t>Содержание</a:t>
            </a:r>
            <a:r>
              <a:rPr lang="en-US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</a:t>
            </a:r>
            <a:r>
              <a:rPr lang="ru-RU" b="1" dirty="0" err="1" smtClean="0">
                <a:solidFill>
                  <a:srgbClr val="002060"/>
                </a:solidFill>
              </a:rPr>
              <a:t>п</a:t>
            </a:r>
            <a:r>
              <a:rPr lang="ru-RU" b="1" dirty="0" smtClean="0">
                <a:solidFill>
                  <a:srgbClr val="002060"/>
                </a:solidFill>
              </a:rPr>
              <a:t>/ж)</a:t>
            </a:r>
            <a:endParaRPr lang="ru-RU" dirty="0" smtClean="0"/>
          </a:p>
          <a:p>
            <a:pPr lvl="0"/>
            <a:r>
              <a:rPr lang="ru-RU" dirty="0" smtClean="0"/>
              <a:t>Содержание</a:t>
            </a:r>
            <a:r>
              <a:rPr lang="en-US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</a:t>
            </a:r>
            <a:r>
              <a:rPr lang="ru-RU" b="1" dirty="0" err="1" smtClean="0">
                <a:solidFill>
                  <a:srgbClr val="002060"/>
                </a:solidFill>
              </a:rPr>
              <a:t>п</a:t>
            </a:r>
            <a:r>
              <a:rPr lang="ru-RU" b="1" dirty="0" smtClean="0">
                <a:solidFill>
                  <a:srgbClr val="002060"/>
                </a:solidFill>
              </a:rPr>
              <a:t>/ж)</a:t>
            </a:r>
            <a:endParaRPr lang="ru-RU" dirty="0" smtClean="0"/>
          </a:p>
          <a:p>
            <a:pPr lvl="0"/>
            <a:r>
              <a:rPr lang="ru-RU" dirty="0" smtClean="0"/>
              <a:t>Содержание</a:t>
            </a:r>
            <a:r>
              <a:rPr lang="en-US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</a:t>
            </a:r>
            <a:r>
              <a:rPr lang="ru-RU" b="1" dirty="0" err="1" smtClean="0">
                <a:solidFill>
                  <a:srgbClr val="002060"/>
                </a:solidFill>
              </a:rPr>
              <a:t>п</a:t>
            </a:r>
            <a:r>
              <a:rPr lang="ru-RU" b="1" dirty="0" smtClean="0">
                <a:solidFill>
                  <a:srgbClr val="002060"/>
                </a:solidFill>
              </a:rPr>
              <a:t>/ж)</a:t>
            </a:r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7" name="Line 3"/>
          <p:cNvSpPr>
            <a:spLocks noChangeShapeType="1"/>
          </p:cNvSpPr>
          <p:nvPr userDrawn="1"/>
        </p:nvSpPr>
        <p:spPr bwMode="auto">
          <a:xfrm>
            <a:off x="1170432" y="3053304"/>
            <a:ext cx="8247888" cy="1587"/>
          </a:xfrm>
          <a:prstGeom prst="line">
            <a:avLst/>
          </a:prstGeom>
          <a:noFill/>
          <a:ln w="9360">
            <a:solidFill>
              <a:srgbClr val="00206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hangingPunct="1">
              <a:lnSpc>
                <a:spcPct val="100000"/>
              </a:lnSpc>
              <a:spcAft>
                <a:spcPts val="3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/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1171577" y="2178845"/>
            <a:ext cx="4029074" cy="4404835"/>
          </a:xfrm>
        </p:spPr>
        <p:txBody>
          <a:bodyPr t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171575" y="1531938"/>
            <a:ext cx="8243887" cy="461454"/>
          </a:xfrm>
        </p:spPr>
        <p:txBody>
          <a:bodyPr vert="horz" lIns="0" tIns="0" rIns="0" bIns="0" rtlCol="0" anchor="t">
            <a:normAutofit/>
          </a:bodyPr>
          <a:lstStyle>
            <a:lvl1pPr marL="27432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lang="ru-RU" sz="18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полужирный)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1" hasCustomPrompt="1"/>
          </p:nvPr>
        </p:nvSpPr>
        <p:spPr>
          <a:xfrm>
            <a:off x="5386389" y="2178845"/>
            <a:ext cx="4029075" cy="4404835"/>
          </a:xfrm>
        </p:spPr>
        <p:txBody>
          <a:bodyPr lIns="45720" tIns="0"/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lvl2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300"/>
              </a:spcAft>
              <a:defRPr/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171576" y="1531938"/>
            <a:ext cx="8243888" cy="461454"/>
          </a:xfrm>
        </p:spPr>
        <p:txBody>
          <a:bodyPr vert="horz" lIns="0" tIns="0" rIns="0" bIns="0" rtlCol="0" anchor="t">
            <a:normAutofit/>
          </a:bodyPr>
          <a:lstStyle>
            <a:lvl1pPr marL="27432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lang="ru-RU" sz="1800" b="1" kern="12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 smtClean="0"/>
              <a:t>Заголовок (</a:t>
            </a:r>
            <a:r>
              <a:rPr lang="en-US" dirty="0" smtClean="0"/>
              <a:t>Arial, 18, </a:t>
            </a:r>
            <a:r>
              <a:rPr lang="ru-RU" dirty="0" smtClean="0"/>
              <a:t>полужирный)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(верси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hangingPunct="1">
              <a:lnSpc>
                <a:spcPct val="100000"/>
              </a:lnSpc>
              <a:spcAft>
                <a:spcPts val="30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/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1171575" y="2178846"/>
            <a:ext cx="8243887" cy="4404519"/>
          </a:xfrm>
          <a:ln w="6350">
            <a:solidFill>
              <a:schemeClr val="tx1"/>
            </a:solidFill>
          </a:ln>
        </p:spPr>
        <p:txBody>
          <a:bodyPr vert="horz" lIns="0" tIns="0" rIns="0" bIns="0" rtlCol="0">
            <a:normAutofit/>
          </a:bodyPr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/>
              <a:defRPr lang="ru-RU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7432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/>
              <a:defRPr lang="ru-RU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>
              <a:defRPr sz="1400"/>
            </a:lvl3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Вставка рисунка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171576" y="1531938"/>
            <a:ext cx="8243888" cy="461454"/>
          </a:xfrm>
        </p:spPr>
        <p:txBody>
          <a:bodyPr vert="horz" lIns="0" tIns="0" rIns="0" bIns="0" rtlCol="0" anchor="t">
            <a:normAutofit/>
          </a:bodyPr>
          <a:lstStyle>
            <a:lvl1pPr marL="27432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lang="ru-RU" sz="18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полужирный) 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и текст справа (версия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300"/>
              </a:spcAft>
              <a:defRPr/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171575" y="1531938"/>
            <a:ext cx="8243887" cy="461454"/>
          </a:xfrm>
        </p:spPr>
        <p:txBody>
          <a:bodyPr vert="horz" lIns="0" tIns="0" rIns="0" bIns="0" rtlCol="0" anchor="t">
            <a:normAutofit/>
          </a:bodyPr>
          <a:lstStyle>
            <a:lvl1pPr marL="27432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lang="ru-RU" sz="18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полужирный)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2" hasCustomPrompt="1"/>
          </p:nvPr>
        </p:nvSpPr>
        <p:spPr>
          <a:xfrm>
            <a:off x="5492686" y="2178844"/>
            <a:ext cx="3922776" cy="4404836"/>
          </a:xfrm>
        </p:spPr>
        <p:txBody>
          <a:bodyPr lIns="0" tIns="0">
            <a:normAutofit/>
          </a:bodyPr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/>
              <a:defRPr sz="1600"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 sz="14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3" hasCustomPrompt="1"/>
          </p:nvPr>
        </p:nvSpPr>
        <p:spPr>
          <a:xfrm>
            <a:off x="1170432" y="2176272"/>
            <a:ext cx="4123945" cy="4407408"/>
          </a:xfrm>
          <a:ln w="6350">
            <a:solidFill>
              <a:schemeClr val="tx1"/>
            </a:solidFill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dirty="0" smtClean="0"/>
              <a:t>Вставка рисунка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и текст справа (версия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300"/>
              </a:spcAft>
              <a:defRPr/>
            </a:lvl1pPr>
          </a:lstStyle>
          <a:p>
            <a:r>
              <a:rPr lang="ru-RU" b="1" dirty="0" smtClean="0">
                <a:solidFill>
                  <a:srgbClr val="FF0000"/>
                </a:solidFill>
              </a:rPr>
              <a:t>НАЗВАНИЕ. ВСЕ БУКВЫ ЗАГЛАВНЫЕ. (ARI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L, 18, </a:t>
            </a:r>
            <a:r>
              <a:rPr lang="ru-RU" b="1" dirty="0" err="1" smtClean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/ж)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 hasCustomPrompt="1"/>
          </p:nvPr>
        </p:nvSpPr>
        <p:spPr>
          <a:xfrm>
            <a:off x="1171575" y="1531938"/>
            <a:ext cx="8243887" cy="461454"/>
          </a:xfrm>
        </p:spPr>
        <p:txBody>
          <a:bodyPr vert="horz" lIns="0" tIns="0" rIns="0" bIns="0" rtlCol="0" anchor="t">
            <a:normAutofit/>
          </a:bodyPr>
          <a:lstStyle>
            <a:lvl1pPr marL="274320" indent="-27432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bg2"/>
              </a:buClr>
              <a:buSzPct val="130000"/>
              <a:buFont typeface="Arial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lang="ru-RU" sz="1800" b="1" kern="1200" dirty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</a:lstStyle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b="1" dirty="0" smtClean="0">
                <a:solidFill>
                  <a:srgbClr val="002060"/>
                </a:solidFill>
              </a:rPr>
              <a:t>Заголовок (</a:t>
            </a:r>
            <a:r>
              <a:rPr lang="ru-RU" b="1" dirty="0" err="1" smtClean="0">
                <a:solidFill>
                  <a:srgbClr val="002060"/>
                </a:solidFill>
              </a:rPr>
              <a:t>Ari</a:t>
            </a:r>
            <a:r>
              <a:rPr lang="en-US" b="1" dirty="0" smtClean="0">
                <a:solidFill>
                  <a:srgbClr val="002060"/>
                </a:solidFill>
              </a:rPr>
              <a:t>a</a:t>
            </a:r>
            <a:r>
              <a:rPr lang="ru-RU" b="1" dirty="0" err="1" smtClean="0">
                <a:solidFill>
                  <a:srgbClr val="002060"/>
                </a:solidFill>
              </a:rPr>
              <a:t>l</a:t>
            </a:r>
            <a:r>
              <a:rPr lang="ru-RU" b="1" dirty="0" smtClean="0">
                <a:solidFill>
                  <a:srgbClr val="002060"/>
                </a:solidFill>
              </a:rPr>
              <a:t>, 18, полужирный)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2" hasCustomPrompt="1"/>
          </p:nvPr>
        </p:nvSpPr>
        <p:spPr>
          <a:xfrm>
            <a:off x="7202615" y="2178844"/>
            <a:ext cx="2212848" cy="4404836"/>
          </a:xfrm>
        </p:spPr>
        <p:txBody>
          <a:bodyPr lIns="0" tIns="0">
            <a:normAutofit/>
          </a:bodyPr>
          <a:lstStyle>
            <a:lvl1pPr marL="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 sz="1600"/>
            </a:lvl1pPr>
            <a:lvl2pPr marL="548640" marR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 sz="14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130000"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Ariel, 16)</a:t>
            </a:r>
            <a:endParaRPr lang="ru-RU" dirty="0" smtClean="0"/>
          </a:p>
          <a:p>
            <a:pPr marL="548640" marR="0" lvl="1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lang="ru-RU" dirty="0" smtClean="0"/>
              <a:t>Текст (</a:t>
            </a:r>
            <a:r>
              <a:rPr lang="en-US" dirty="0" smtClean="0"/>
              <a:t>Arial, 14)</a:t>
            </a:r>
            <a:endParaRPr lang="ru-RU" dirty="0" smtClean="0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3" hasCustomPrompt="1"/>
          </p:nvPr>
        </p:nvSpPr>
        <p:spPr>
          <a:xfrm>
            <a:off x="1170433" y="2176272"/>
            <a:ext cx="5833872" cy="4407408"/>
          </a:xfrm>
          <a:ln w="6350">
            <a:solidFill>
              <a:schemeClr val="tx1"/>
            </a:solidFill>
          </a:ln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ru-RU" dirty="0" smtClean="0"/>
              <a:t>Вставка рисунка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8840" y="402335"/>
            <a:ext cx="7266623" cy="859536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71576" y="2178845"/>
            <a:ext cx="8243125" cy="440451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  <a:endParaRPr lang="en-US" dirty="0" smtClean="0"/>
          </a:p>
          <a:p>
            <a:pPr lvl="2"/>
            <a:endParaRPr lang="ru-RU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70" r:id="rId4"/>
    <p:sldLayoutId id="2147483669" r:id="rId5"/>
    <p:sldLayoutId id="2147483660" r:id="rId6"/>
    <p:sldLayoutId id="2147483689" r:id="rId7"/>
    <p:sldLayoutId id="2147483684" r:id="rId8"/>
    <p:sldLayoutId id="2147483685" r:id="rId9"/>
    <p:sldLayoutId id="2147483661" r:id="rId10"/>
    <p:sldLayoutId id="2147483686" r:id="rId11"/>
    <p:sldLayoutId id="2147483687" r:id="rId12"/>
    <p:sldLayoutId id="2147483667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spcAft>
          <a:spcPts val="300"/>
        </a:spcAft>
        <a:buNone/>
        <a:defRPr sz="1800" b="1" kern="1200" cap="all" baseline="0">
          <a:solidFill>
            <a:srgbClr val="FF0000"/>
          </a:solidFill>
          <a:latin typeface="+mj-lt"/>
          <a:ea typeface="+mj-ea"/>
          <a:cs typeface="+mj-cs"/>
        </a:defRPr>
      </a:lvl1pPr>
    </p:titleStyle>
    <p:bodyStyle>
      <a:lvl1pPr marL="0" indent="-274320" algn="l" defTabSz="9144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SzPct val="130000"/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274320" algn="l" defTabSz="9144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SzPct val="70000"/>
        <a:buFont typeface="Wingdings" pitchFamily="2" charset="2"/>
        <a:buChar char="Ø"/>
        <a:defRPr sz="14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74320" algn="l" defTabSz="9144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SzPct val="70000"/>
        <a:buFont typeface="Wingdings" pitchFamily="2" charset="2"/>
        <a:buChar char="Ø"/>
        <a:defRPr sz="12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19.png"/><Relationship Id="rId3" Type="http://schemas.openxmlformats.org/officeDocument/2006/relationships/image" Target="../media/image5.png"/><Relationship Id="rId7" Type="http://schemas.openxmlformats.org/officeDocument/2006/relationships/image" Target="../media/image48.png"/><Relationship Id="rId12" Type="http://schemas.microsoft.com/office/2007/relationships/hdphoto" Target="../media/hdphoto8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microsoft.com/office/2007/relationships/hdphoto" Target="../media/hdphoto5.wdp"/><Relationship Id="rId11" Type="http://schemas.openxmlformats.org/officeDocument/2006/relationships/image" Target="../media/image50.png"/><Relationship Id="rId5" Type="http://schemas.openxmlformats.org/officeDocument/2006/relationships/image" Target="../media/image47.png"/><Relationship Id="rId10" Type="http://schemas.microsoft.com/office/2007/relationships/hdphoto" Target="../media/hdphoto7.wdp"/><Relationship Id="rId4" Type="http://schemas.openxmlformats.org/officeDocument/2006/relationships/image" Target="../media/image46.png"/><Relationship Id="rId9" Type="http://schemas.openxmlformats.org/officeDocument/2006/relationships/image" Target="../media/image49.png"/><Relationship Id="rId1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11" Type="http://schemas.openxmlformats.org/officeDocument/2006/relationships/image" Target="../media/image45.png"/><Relationship Id="rId5" Type="http://schemas.microsoft.com/office/2007/relationships/hdphoto" Target="../media/hdphoto9.wdp"/><Relationship Id="rId10" Type="http://schemas.openxmlformats.org/officeDocument/2006/relationships/image" Target="../media/image23.png"/><Relationship Id="rId4" Type="http://schemas.openxmlformats.org/officeDocument/2006/relationships/image" Target="../media/image51.png"/><Relationship Id="rId9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5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9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8.png"/><Relationship Id="rId7" Type="http://schemas.openxmlformats.org/officeDocument/2006/relationships/image" Target="../media/image60.png"/><Relationship Id="rId12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microsoft.com/office/2007/relationships/hdphoto" Target="../media/hdphoto11.wdp"/><Relationship Id="rId11" Type="http://schemas.openxmlformats.org/officeDocument/2006/relationships/image" Target="../media/image23.png"/><Relationship Id="rId5" Type="http://schemas.openxmlformats.org/officeDocument/2006/relationships/image" Target="../media/image59.png"/><Relationship Id="rId10" Type="http://schemas.openxmlformats.org/officeDocument/2006/relationships/image" Target="../media/image62.png"/><Relationship Id="rId4" Type="http://schemas.microsoft.com/office/2007/relationships/hdphoto" Target="../media/hdphoto10.wdp"/><Relationship Id="rId9" Type="http://schemas.openxmlformats.org/officeDocument/2006/relationships/image" Target="../media/image6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23.png"/><Relationship Id="rId3" Type="http://schemas.openxmlformats.org/officeDocument/2006/relationships/image" Target="../media/image60.png"/><Relationship Id="rId7" Type="http://schemas.microsoft.com/office/2007/relationships/hdphoto" Target="../media/hdphoto13.wdp"/><Relationship Id="rId12" Type="http://schemas.openxmlformats.org/officeDocument/2006/relationships/image" Target="../media/image6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11" Type="http://schemas.openxmlformats.org/officeDocument/2006/relationships/image" Target="../media/image18.png"/><Relationship Id="rId5" Type="http://schemas.microsoft.com/office/2007/relationships/hdphoto" Target="../media/hdphoto12.wdp"/><Relationship Id="rId10" Type="http://schemas.openxmlformats.org/officeDocument/2006/relationships/image" Target="../media/image19.png"/><Relationship Id="rId4" Type="http://schemas.openxmlformats.org/officeDocument/2006/relationships/image" Target="../media/image63.png"/><Relationship Id="rId9" Type="http://schemas.microsoft.com/office/2007/relationships/hdphoto" Target="../media/hdphoto14.wdp"/><Relationship Id="rId1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65.png"/><Relationship Id="rId7" Type="http://schemas.openxmlformats.org/officeDocument/2006/relationships/image" Target="../media/image66.png"/><Relationship Id="rId12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11" Type="http://schemas.openxmlformats.org/officeDocument/2006/relationships/image" Target="../media/image23.png"/><Relationship Id="rId5" Type="http://schemas.openxmlformats.org/officeDocument/2006/relationships/image" Target="../media/image59.png"/><Relationship Id="rId10" Type="http://schemas.openxmlformats.org/officeDocument/2006/relationships/image" Target="../media/image67.png"/><Relationship Id="rId4" Type="http://schemas.microsoft.com/office/2007/relationships/hdphoto" Target="../media/hdphoto14.wdp"/><Relationship Id="rId9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72.png"/><Relationship Id="rId18" Type="http://schemas.openxmlformats.org/officeDocument/2006/relationships/image" Target="../media/image77.png"/><Relationship Id="rId3" Type="http://schemas.openxmlformats.org/officeDocument/2006/relationships/image" Target="../media/image5.png"/><Relationship Id="rId7" Type="http://schemas.microsoft.com/office/2007/relationships/hdphoto" Target="../media/hdphoto17.wdp"/><Relationship Id="rId12" Type="http://schemas.openxmlformats.org/officeDocument/2006/relationships/image" Target="../media/image60.png"/><Relationship Id="rId17" Type="http://schemas.openxmlformats.org/officeDocument/2006/relationships/image" Target="../media/image76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9.png"/><Relationship Id="rId11" Type="http://schemas.microsoft.com/office/2007/relationships/hdphoto" Target="../media/hdphoto18.wdp"/><Relationship Id="rId5" Type="http://schemas.microsoft.com/office/2007/relationships/hdphoto" Target="../media/hdphoto16.wdp"/><Relationship Id="rId15" Type="http://schemas.openxmlformats.org/officeDocument/2006/relationships/image" Target="../media/image74.png"/><Relationship Id="rId10" Type="http://schemas.openxmlformats.org/officeDocument/2006/relationships/image" Target="../media/image71.png"/><Relationship Id="rId4" Type="http://schemas.openxmlformats.org/officeDocument/2006/relationships/image" Target="../media/image68.png"/><Relationship Id="rId9" Type="http://schemas.openxmlformats.org/officeDocument/2006/relationships/image" Target="../media/image70.png"/><Relationship Id="rId14" Type="http://schemas.openxmlformats.org/officeDocument/2006/relationships/image" Target="../media/image7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5.png"/><Relationship Id="rId7" Type="http://schemas.microsoft.com/office/2007/relationships/hdphoto" Target="../media/hdphoto20.wdp"/><Relationship Id="rId12" Type="http://schemas.openxmlformats.org/officeDocument/2006/relationships/image" Target="../media/image8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9.png"/><Relationship Id="rId11" Type="http://schemas.openxmlformats.org/officeDocument/2006/relationships/image" Target="../media/image82.jpeg"/><Relationship Id="rId5" Type="http://schemas.microsoft.com/office/2007/relationships/hdphoto" Target="../media/hdphoto19.wdp"/><Relationship Id="rId10" Type="http://schemas.openxmlformats.org/officeDocument/2006/relationships/image" Target="../media/image81.png"/><Relationship Id="rId4" Type="http://schemas.openxmlformats.org/officeDocument/2006/relationships/image" Target="../media/image78.png"/><Relationship Id="rId9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11" Type="http://schemas.openxmlformats.org/officeDocument/2006/relationships/image" Target="../media/image32.png"/><Relationship Id="rId5" Type="http://schemas.openxmlformats.org/officeDocument/2006/relationships/image" Target="../media/image27.png"/><Relationship Id="rId10" Type="http://schemas.openxmlformats.org/officeDocument/2006/relationships/image" Target="../media/image31.png"/><Relationship Id="rId4" Type="http://schemas.openxmlformats.org/officeDocument/2006/relationships/image" Target="../media/image26.pn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openxmlformats.org/officeDocument/2006/relationships/image" Target="../media/image41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11" Type="http://schemas.openxmlformats.org/officeDocument/2006/relationships/image" Target="../media/image19.png"/><Relationship Id="rId5" Type="http://schemas.microsoft.com/office/2007/relationships/hdphoto" Target="../media/hdphoto3.wdp"/><Relationship Id="rId15" Type="http://schemas.openxmlformats.org/officeDocument/2006/relationships/image" Target="../media/image23.png"/><Relationship Id="rId10" Type="http://schemas.openxmlformats.org/officeDocument/2006/relationships/image" Target="../media/image43.png"/><Relationship Id="rId4" Type="http://schemas.openxmlformats.org/officeDocument/2006/relationships/image" Target="../media/image39.png"/><Relationship Id="rId9" Type="http://schemas.microsoft.com/office/2007/relationships/hdphoto" Target="../media/hdphoto4.wdp"/><Relationship Id="rId1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90600" y="3200400"/>
            <a:ext cx="6400800" cy="1828800"/>
          </a:xfrm>
        </p:spPr>
        <p:txBody>
          <a:bodyPr>
            <a:normAutofit/>
          </a:bodyPr>
          <a:lstStyle/>
          <a:p>
            <a:pPr>
              <a:spcBef>
                <a:spcPts val="500"/>
              </a:spcBef>
              <a:spcAft>
                <a:spcPts val="1000"/>
              </a:spcAft>
            </a:pPr>
            <a:r>
              <a:rPr lang="ru-RU" sz="1900" dirty="0"/>
              <a:t>информационно-технологическое обеспечение системы управления государственными и муниципальными закупками на региональном и муниципальном уровнях в рамках контрактной системы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 flipH="1">
            <a:off x="0" y="-197254"/>
            <a:ext cx="9905999" cy="7512454"/>
            <a:chOff x="-1" y="259946"/>
            <a:chExt cx="9905999" cy="7512454"/>
          </a:xfrm>
        </p:grpSpPr>
        <p:pic>
          <p:nvPicPr>
            <p:cNvPr id="21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 b="21898"/>
            <a:stretch/>
          </p:blipFill>
          <p:spPr bwMode="auto">
            <a:xfrm flipH="1">
              <a:off x="2545703" y="1124908"/>
              <a:ext cx="7360295" cy="586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/>
            <a:stretch/>
          </p:blipFill>
          <p:spPr bwMode="auto">
            <a:xfrm>
              <a:off x="-1" y="259946"/>
              <a:ext cx="7360295" cy="7512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AutoShape 21"/>
          <p:cNvSpPr>
            <a:spLocks noChangeArrowheads="1"/>
          </p:cNvSpPr>
          <p:nvPr/>
        </p:nvSpPr>
        <p:spPr bwMode="auto">
          <a:xfrm>
            <a:off x="2597224" y="1723554"/>
            <a:ext cx="6553200" cy="3185256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B050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49" name="AutoShape 21"/>
          <p:cNvSpPr>
            <a:spLocks noChangeArrowheads="1"/>
          </p:cNvSpPr>
          <p:nvPr/>
        </p:nvSpPr>
        <p:spPr bwMode="auto">
          <a:xfrm>
            <a:off x="655508" y="1981200"/>
            <a:ext cx="5059492" cy="44196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9999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2177" y="152400"/>
            <a:ext cx="7266623" cy="859536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Взаимодействие систем при подготовке заявки на закупку заказчиком</a:t>
            </a:r>
            <a:endParaRPr lang="ru-RU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756055" y="4154683"/>
            <a:ext cx="1529945" cy="597193"/>
          </a:xfrm>
          <a:prstGeom prst="roundRect">
            <a:avLst>
              <a:gd name="adj" fmla="val 0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План-график</a:t>
            </a:r>
            <a:endParaRPr lang="ru-RU" sz="1600" dirty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902024" y="2890540"/>
            <a:ext cx="2362200" cy="1229305"/>
          </a:xfrm>
          <a:prstGeom prst="roundRect">
            <a:avLst>
              <a:gd name="adj" fmla="val 0"/>
            </a:avLst>
          </a:prstGeom>
          <a:blipFill dpi="0"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Заявка на закупку 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с детальными требованиями заказчика</a:t>
            </a:r>
            <a:endParaRPr lang="ru-RU" sz="1600" b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SimSun" charset="-122"/>
            </a:endParaRPr>
          </a:p>
        </p:txBody>
      </p:sp>
      <p:sp>
        <p:nvSpPr>
          <p:cNvPr id="40" name="Стрелка вправо 39"/>
          <p:cNvSpPr/>
          <p:nvPr/>
        </p:nvSpPr>
        <p:spPr>
          <a:xfrm rot="19962586">
            <a:off x="2398281" y="3994092"/>
            <a:ext cx="405597" cy="227828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819400" y="5085750"/>
            <a:ext cx="2666595" cy="969074"/>
          </a:xfrm>
          <a:prstGeom prst="roundRect">
            <a:avLst>
              <a:gd name="adj" fmla="val 0"/>
            </a:avLst>
          </a:prstGeom>
          <a:blipFill dpi="0"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Решение о подготовке централизованной/ совместной закупки</a:t>
            </a:r>
            <a:endParaRPr lang="ru-RU" sz="1600" kern="1200" dirty="0" smtClean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42" name="Стрелка вправо 41"/>
          <p:cNvSpPr/>
          <p:nvPr/>
        </p:nvSpPr>
        <p:spPr>
          <a:xfrm rot="1612706">
            <a:off x="2344855" y="4797084"/>
            <a:ext cx="548561" cy="223450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50" name="Стрелка вправо 49"/>
          <p:cNvSpPr/>
          <p:nvPr/>
        </p:nvSpPr>
        <p:spPr>
          <a:xfrm rot="16200000">
            <a:off x="3769904" y="4459697"/>
            <a:ext cx="773268" cy="235875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791200" y="2424912"/>
            <a:ext cx="1835664" cy="829543"/>
          </a:xfrm>
          <a:prstGeom prst="roundRect">
            <a:avLst>
              <a:gd name="adj" fmla="val 0"/>
            </a:avLst>
          </a:prstGeom>
          <a:blipFill dpi="0"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600" dirty="0">
                <a:solidFill>
                  <a:schemeClr val="bg1"/>
                </a:solidFill>
                <a:latin typeface="Arial" charset="0"/>
                <a:ea typeface="SimSun" charset="-122"/>
              </a:rPr>
              <a:t>Бюджетная роспись / план ФХД </a:t>
            </a:r>
          </a:p>
        </p:txBody>
      </p:sp>
      <p:sp>
        <p:nvSpPr>
          <p:cNvPr id="23" name="Стрелка вправо 22"/>
          <p:cNvSpPr/>
          <p:nvPr/>
        </p:nvSpPr>
        <p:spPr>
          <a:xfrm rot="8650774">
            <a:off x="5337641" y="2818451"/>
            <a:ext cx="325522" cy="217293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791200" y="3693233"/>
            <a:ext cx="3231979" cy="991917"/>
          </a:xfrm>
          <a:prstGeom prst="roundRect">
            <a:avLst>
              <a:gd name="adj" fmla="val 0"/>
            </a:avLst>
          </a:prstGeom>
          <a:blipFill dpi="0"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600" dirty="0">
                <a:solidFill>
                  <a:schemeClr val="bg1"/>
                </a:solidFill>
                <a:latin typeface="Arial" charset="0"/>
                <a:ea typeface="SimSun" charset="-122"/>
              </a:rPr>
              <a:t>Регистрация </a:t>
            </a:r>
            <a:r>
              <a:rPr lang="ru-RU" sz="16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предварительного бюджетного </a:t>
            </a:r>
            <a:r>
              <a:rPr lang="ru-RU" sz="1600" dirty="0">
                <a:solidFill>
                  <a:schemeClr val="bg1"/>
                </a:solidFill>
                <a:latin typeface="Arial" charset="0"/>
                <a:ea typeface="SimSun" charset="-122"/>
              </a:rPr>
              <a:t>обязательства/ сведения об обязательствах БУ</a:t>
            </a:r>
          </a:p>
        </p:txBody>
      </p:sp>
      <p:sp>
        <p:nvSpPr>
          <p:cNvPr id="25" name="Стрелка вправо 24"/>
          <p:cNvSpPr/>
          <p:nvPr/>
        </p:nvSpPr>
        <p:spPr>
          <a:xfrm rot="2003172">
            <a:off x="5356550" y="3702385"/>
            <a:ext cx="325522" cy="217293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855" y="1752600"/>
            <a:ext cx="1758545" cy="148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:\Users\a.romashkina\Desktop\2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1524000"/>
            <a:ext cx="1710144" cy="1546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65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Группа 27"/>
          <p:cNvGrpSpPr/>
          <p:nvPr/>
        </p:nvGrpSpPr>
        <p:grpSpPr>
          <a:xfrm flipH="1">
            <a:off x="0" y="-197254"/>
            <a:ext cx="9905999" cy="7512454"/>
            <a:chOff x="-1" y="259946"/>
            <a:chExt cx="9905999" cy="7512454"/>
          </a:xfrm>
        </p:grpSpPr>
        <p:pic>
          <p:nvPicPr>
            <p:cNvPr id="29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 b="21898"/>
            <a:stretch/>
          </p:blipFill>
          <p:spPr bwMode="auto">
            <a:xfrm flipH="1">
              <a:off x="2545703" y="1124908"/>
              <a:ext cx="7360295" cy="586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/>
            <a:stretch/>
          </p:blipFill>
          <p:spPr bwMode="auto">
            <a:xfrm>
              <a:off x="-1" y="259946"/>
              <a:ext cx="7360295" cy="7512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" pitchFamily="34" charset="0"/>
              </a:rPr>
              <a:t>подготовка извещения и документации на основании согласованной заявки на закупку</a:t>
            </a:r>
            <a:endParaRPr lang="ru-RU" dirty="0"/>
          </a:p>
        </p:txBody>
      </p:sp>
      <p:sp>
        <p:nvSpPr>
          <p:cNvPr id="7" name="Rectangle 56"/>
          <p:cNvSpPr>
            <a:spLocks noChangeArrowheads="1"/>
          </p:cNvSpPr>
          <p:nvPr/>
        </p:nvSpPr>
        <p:spPr bwMode="auto">
          <a:xfrm>
            <a:off x="6714019" y="1219200"/>
            <a:ext cx="2572808" cy="9366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buFont typeface="Wingdings" pitchFamily="2" charset="2"/>
              <a:buNone/>
            </a:pPr>
            <a:endParaRPr lang="ru-RU" sz="1400" u="none" dirty="0">
              <a:solidFill>
                <a:schemeClr val="bg1"/>
              </a:solidFill>
              <a:effectLst/>
            </a:endParaRPr>
          </a:p>
        </p:txBody>
      </p:sp>
      <p:sp>
        <p:nvSpPr>
          <p:cNvPr id="8" name="Rectangle 35"/>
          <p:cNvSpPr>
            <a:spLocks noChangeArrowheads="1"/>
          </p:cNvSpPr>
          <p:nvPr/>
        </p:nvSpPr>
        <p:spPr bwMode="auto">
          <a:xfrm>
            <a:off x="960437" y="1663700"/>
            <a:ext cx="2106744" cy="863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buFont typeface="Wingdings" pitchFamily="2" charset="2"/>
              <a:buNone/>
            </a:pP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9" name="Rectangle 34"/>
          <p:cNvSpPr>
            <a:spLocks noChangeArrowheads="1"/>
          </p:cNvSpPr>
          <p:nvPr/>
        </p:nvSpPr>
        <p:spPr bwMode="auto">
          <a:xfrm>
            <a:off x="881327" y="1735138"/>
            <a:ext cx="2106744" cy="863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buFont typeface="Wingdings" pitchFamily="2" charset="2"/>
              <a:buNone/>
            </a:pP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0" name="Rectangle 33"/>
          <p:cNvSpPr>
            <a:spLocks noChangeArrowheads="1"/>
          </p:cNvSpPr>
          <p:nvPr/>
        </p:nvSpPr>
        <p:spPr bwMode="auto">
          <a:xfrm>
            <a:off x="803935" y="1879600"/>
            <a:ext cx="2106745" cy="863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buFont typeface="Wingdings" pitchFamily="2" charset="2"/>
              <a:buNone/>
            </a:pPr>
            <a:r>
              <a:rPr lang="ru-RU" sz="1400" b="1" u="none" dirty="0">
                <a:solidFill>
                  <a:schemeClr val="bg1"/>
                </a:solidFill>
                <a:effectLst/>
              </a:rPr>
              <a:t>Заявка на</a:t>
            </a:r>
          </a:p>
          <a:p>
            <a:pPr algn="ctr">
              <a:buFont typeface="Wingdings" pitchFamily="2" charset="2"/>
              <a:buNone/>
            </a:pPr>
            <a:r>
              <a:rPr lang="ru-RU" sz="1400" b="1" u="none" dirty="0">
                <a:solidFill>
                  <a:schemeClr val="bg1"/>
                </a:solidFill>
                <a:effectLst/>
              </a:rPr>
              <a:t>Закупку продукции</a:t>
            </a:r>
          </a:p>
          <a:p>
            <a:pPr algn="ctr">
              <a:buFont typeface="Wingdings" pitchFamily="2" charset="2"/>
              <a:buNone/>
            </a:pPr>
            <a:r>
              <a:rPr lang="ru-RU" sz="1400" b="1" u="none" dirty="0">
                <a:solidFill>
                  <a:schemeClr val="bg1"/>
                </a:solidFill>
                <a:effectLst/>
              </a:rPr>
              <a:t>(Сводная заявка</a:t>
            </a:r>
            <a:r>
              <a:rPr lang="ru-RU" sz="1400" b="1" u="none" dirty="0" smtClean="0">
                <a:solidFill>
                  <a:schemeClr val="bg1"/>
                </a:solidFill>
                <a:effectLst/>
              </a:rPr>
              <a:t>)</a:t>
            </a:r>
            <a:endParaRPr lang="ru-RU" sz="1400" b="1" u="none" dirty="0">
              <a:solidFill>
                <a:schemeClr val="bg1"/>
              </a:solidFill>
              <a:effectLst/>
            </a:endParaRPr>
          </a:p>
        </p:txBody>
      </p:sp>
      <p:sp>
        <p:nvSpPr>
          <p:cNvPr id="11" name="Text Box 38"/>
          <p:cNvSpPr txBox="1">
            <a:spLocks noChangeArrowheads="1"/>
          </p:cNvSpPr>
          <p:nvPr/>
        </p:nvSpPr>
        <p:spPr bwMode="auto">
          <a:xfrm>
            <a:off x="6577095" y="2467986"/>
            <a:ext cx="2709731" cy="2554545"/>
          </a:xfrm>
          <a:prstGeom prst="rect">
            <a:avLst/>
          </a:prstGeom>
          <a:blipFill dpi="0"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>
            <a:defPPr>
              <a:defRPr lang="en-US"/>
            </a:defPPr>
            <a:lvl1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 sz="1600"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</a:lstStyle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b="1" dirty="0" smtClean="0"/>
              <a:t>конкурса</a:t>
            </a:r>
            <a:r>
              <a:rPr lang="ru-RU" sz="1400" dirty="0" smtClean="0"/>
              <a:t> </a:t>
            </a:r>
            <a:r>
              <a:rPr lang="ru-RU" sz="1400" dirty="0"/>
              <a:t>(открытого и закрытого, и их вариаций: двухэтапный и с ограниченным участием</a:t>
            </a:r>
            <a:r>
              <a:rPr lang="ru-RU" sz="1400" dirty="0" smtClean="0"/>
              <a:t>)</a:t>
            </a:r>
            <a:endParaRPr lang="ru-RU" sz="1400" dirty="0"/>
          </a:p>
          <a:p>
            <a:pPr marL="285750" indent="-285750"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b="1" dirty="0" smtClean="0"/>
              <a:t>аукциона</a:t>
            </a:r>
            <a:r>
              <a:rPr lang="ru-RU" sz="1400" dirty="0" smtClean="0"/>
              <a:t> </a:t>
            </a:r>
            <a:r>
              <a:rPr lang="ru-RU" sz="1400" dirty="0"/>
              <a:t>(электронного и закрытого)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b="1" dirty="0"/>
              <a:t>запроса котировок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b="1" dirty="0"/>
              <a:t>запроса предложений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b="1" dirty="0"/>
              <a:t>закупки у единственного поставщика</a:t>
            </a:r>
          </a:p>
        </p:txBody>
      </p:sp>
      <p:sp>
        <p:nvSpPr>
          <p:cNvPr id="13" name="Rectangle 40"/>
          <p:cNvSpPr>
            <a:spLocks noChangeArrowheads="1"/>
          </p:cNvSpPr>
          <p:nvPr/>
        </p:nvSpPr>
        <p:spPr bwMode="auto">
          <a:xfrm>
            <a:off x="865007" y="5305987"/>
            <a:ext cx="2901685" cy="1075764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600" b="1" dirty="0" smtClean="0">
              <a:solidFill>
                <a:schemeClr val="bg1"/>
              </a:solidFill>
              <a:latin typeface="Arial" charset="0"/>
              <a:ea typeface="SimSun" charset="-122"/>
            </a:endParaRP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600" b="1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Условие проведения процедуры закупки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600" b="1" dirty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14" name="Rectangle 41"/>
          <p:cNvSpPr>
            <a:spLocks noChangeArrowheads="1"/>
          </p:cNvSpPr>
          <p:nvPr/>
        </p:nvSpPr>
        <p:spPr bwMode="auto">
          <a:xfrm>
            <a:off x="3301073" y="1649537"/>
            <a:ext cx="2261527" cy="1568206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600" b="1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Условия закупки (спецификация, графики оплаты и поставки, источники финансирования)</a:t>
            </a:r>
            <a:endParaRPr lang="ru-RU" sz="1200" dirty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15" name="AutoShape 48"/>
          <p:cNvSpPr>
            <a:spLocks noChangeArrowheads="1"/>
          </p:cNvSpPr>
          <p:nvPr/>
        </p:nvSpPr>
        <p:spPr bwMode="auto">
          <a:xfrm rot="21600000">
            <a:off x="5701061" y="1828800"/>
            <a:ext cx="779066" cy="215900"/>
          </a:xfrm>
          <a:prstGeom prst="rightArrow">
            <a:avLst>
              <a:gd name="adj1" fmla="val 50000"/>
              <a:gd name="adj2" fmla="val 83272"/>
            </a:avLst>
          </a:prstGeom>
          <a:solidFill>
            <a:schemeClr val="accent5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6" name="AutoShape 51"/>
          <p:cNvSpPr>
            <a:spLocks noChangeArrowheads="1"/>
          </p:cNvSpPr>
          <p:nvPr/>
        </p:nvSpPr>
        <p:spPr bwMode="auto">
          <a:xfrm rot="21600000">
            <a:off x="3833897" y="5673726"/>
            <a:ext cx="838199" cy="287339"/>
          </a:xfrm>
          <a:prstGeom prst="rightArrow">
            <a:avLst>
              <a:gd name="adj1" fmla="val 50000"/>
              <a:gd name="adj2" fmla="val 158456"/>
            </a:avLst>
          </a:prstGeom>
          <a:solidFill>
            <a:schemeClr val="bg2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sp>
        <p:nvSpPr>
          <p:cNvPr id="17" name="Rectangle 55"/>
          <p:cNvSpPr>
            <a:spLocks noChangeArrowheads="1"/>
          </p:cNvSpPr>
          <p:nvPr/>
        </p:nvSpPr>
        <p:spPr bwMode="auto">
          <a:xfrm>
            <a:off x="6636628" y="1290638"/>
            <a:ext cx="2572808" cy="9366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buFont typeface="Wingdings" pitchFamily="2" charset="2"/>
              <a:buNone/>
            </a:pPr>
            <a:endParaRPr lang="ru-RU" sz="1400" u="none" dirty="0">
              <a:solidFill>
                <a:schemeClr val="bg1"/>
              </a:solidFill>
              <a:effectLst/>
            </a:endParaRPr>
          </a:p>
        </p:txBody>
      </p:sp>
      <p:sp>
        <p:nvSpPr>
          <p:cNvPr id="19" name="Rectangle 37"/>
          <p:cNvSpPr>
            <a:spLocks noChangeArrowheads="1"/>
          </p:cNvSpPr>
          <p:nvPr/>
        </p:nvSpPr>
        <p:spPr bwMode="auto">
          <a:xfrm>
            <a:off x="6559238" y="1435100"/>
            <a:ext cx="2572808" cy="9366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anchor="ctr"/>
          <a:lstStyle/>
          <a:p>
            <a:pPr algn="ctr">
              <a:buFont typeface="Wingdings" pitchFamily="2" charset="2"/>
              <a:buNone/>
            </a:pPr>
            <a:r>
              <a:rPr lang="ru-RU" sz="1400" b="1" u="none" dirty="0" smtClean="0">
                <a:solidFill>
                  <a:schemeClr val="bg1"/>
                </a:solidFill>
                <a:effectLst/>
              </a:rPr>
              <a:t>Решение </a:t>
            </a:r>
            <a:r>
              <a:rPr lang="ru-RU" sz="1400" b="1" dirty="0">
                <a:solidFill>
                  <a:schemeClr val="bg1"/>
                </a:solidFill>
              </a:rPr>
              <a:t>о проведении процедуры</a:t>
            </a:r>
            <a:endParaRPr lang="ru-RU" sz="1400" b="1" u="none" dirty="0">
              <a:solidFill>
                <a:schemeClr val="bg1"/>
              </a:solidFill>
              <a:effectLst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4748296" y="5238751"/>
            <a:ext cx="2514600" cy="1223962"/>
            <a:chOff x="4961996" y="5329238"/>
            <a:chExt cx="2514600" cy="1223962"/>
          </a:xfrm>
        </p:grpSpPr>
        <p:sp>
          <p:nvSpPr>
            <p:cNvPr id="20" name="Rectangle 57"/>
            <p:cNvSpPr>
              <a:spLocks noChangeArrowheads="1"/>
            </p:cNvSpPr>
            <p:nvPr/>
          </p:nvSpPr>
          <p:spPr bwMode="auto">
            <a:xfrm>
              <a:off x="5134239" y="5329238"/>
              <a:ext cx="2342357" cy="93662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buFont typeface="Wingdings" pitchFamily="2" charset="2"/>
                <a:buNone/>
              </a:pPr>
              <a:endParaRPr lang="ru-RU" sz="1400" u="none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1" name="Rectangle 58"/>
            <p:cNvSpPr>
              <a:spLocks noChangeArrowheads="1"/>
            </p:cNvSpPr>
            <p:nvPr/>
          </p:nvSpPr>
          <p:spPr bwMode="auto">
            <a:xfrm>
              <a:off x="5039387" y="5473700"/>
              <a:ext cx="2342357" cy="93662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buFont typeface="Wingdings" pitchFamily="2" charset="2"/>
                <a:buNone/>
              </a:pPr>
              <a:endParaRPr lang="ru-RU" sz="1400" u="none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2" name="Rectangle 36"/>
            <p:cNvSpPr>
              <a:spLocks noChangeArrowheads="1"/>
            </p:cNvSpPr>
            <p:nvPr/>
          </p:nvSpPr>
          <p:spPr bwMode="auto">
            <a:xfrm>
              <a:off x="4961996" y="5616575"/>
              <a:ext cx="2273465" cy="93662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anchor="ctr"/>
            <a:lstStyle/>
            <a:p>
              <a:pPr algn="ctr">
                <a:buFont typeface="Wingdings" pitchFamily="2" charset="2"/>
                <a:buNone/>
              </a:pPr>
              <a:r>
                <a:rPr lang="ru-RU" sz="1400" b="1" u="none" dirty="0">
                  <a:solidFill>
                    <a:schemeClr val="bg1"/>
                  </a:solidFill>
                  <a:effectLst/>
                </a:rPr>
                <a:t>Извещение </a:t>
              </a:r>
              <a:r>
                <a:rPr lang="ru-RU" sz="1400" b="1" u="none" dirty="0" smtClean="0">
                  <a:solidFill>
                    <a:schemeClr val="bg1"/>
                  </a:solidFill>
                  <a:effectLst/>
                </a:rPr>
                <a:t> и документация </a:t>
              </a:r>
              <a:endParaRPr lang="ru-RU" sz="1400" b="1" u="none" dirty="0">
                <a:solidFill>
                  <a:schemeClr val="bg1"/>
                </a:solidFill>
                <a:effectLst/>
              </a:endParaRPr>
            </a:p>
            <a:p>
              <a:pPr algn="ctr">
                <a:buFont typeface="Wingdings" pitchFamily="2" charset="2"/>
                <a:buNone/>
              </a:pPr>
              <a:r>
                <a:rPr lang="ru-RU" sz="1400" b="1" u="none" dirty="0" smtClean="0">
                  <a:solidFill>
                    <a:schemeClr val="bg1"/>
                  </a:solidFill>
                  <a:effectLst/>
                </a:rPr>
                <a:t>процедуры</a:t>
              </a:r>
            </a:p>
            <a:p>
              <a:pPr algn="ctr">
                <a:buFont typeface="Wingdings" pitchFamily="2" charset="2"/>
                <a:buNone/>
              </a:pPr>
              <a:r>
                <a:rPr lang="ru-RU" sz="1400" dirty="0" smtClean="0">
                  <a:solidFill>
                    <a:schemeClr val="bg1"/>
                  </a:solidFill>
                </a:rPr>
                <a:t>(на основе шаблонов)</a:t>
              </a:r>
              <a:endParaRPr lang="ru-RU" sz="1400" u="none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 rot="20361468">
            <a:off x="3939413" y="4057922"/>
            <a:ext cx="2473451" cy="517564"/>
            <a:chOff x="4736975" y="4363044"/>
            <a:chExt cx="2245876" cy="506116"/>
          </a:xfrm>
          <a:solidFill>
            <a:schemeClr val="bg2"/>
          </a:solidFill>
        </p:grpSpPr>
        <p:sp>
          <p:nvSpPr>
            <p:cNvPr id="18" name="AutoShape 53"/>
            <p:cNvSpPr>
              <a:spLocks noChangeArrowheads="1"/>
            </p:cNvSpPr>
            <p:nvPr/>
          </p:nvSpPr>
          <p:spPr bwMode="auto">
            <a:xfrm flipH="1">
              <a:off x="4736975" y="4363044"/>
              <a:ext cx="2245873" cy="506116"/>
            </a:xfrm>
            <a:prstGeom prst="rightArrow">
              <a:avLst>
                <a:gd name="adj1" fmla="val 50000"/>
                <a:gd name="adj2" fmla="val 138614"/>
              </a:avLst>
            </a:prstGeom>
            <a:grpFill/>
            <a:ln w="6480">
              <a:noFill/>
              <a:round/>
              <a:headEnd/>
              <a:tailEnd/>
            </a:ln>
            <a:effectLst/>
          </p:spPr>
          <p:txBody>
            <a:bodyPr wrap="square" lIns="90000" tIns="45000" rIns="90000" bIns="45000" rtlCol="0" anchor="ctr">
              <a:noAutofit/>
            </a:bodyPr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</a:tabLst>
              </a:pPr>
              <a:endParaRPr lang="ru-RU" sz="1400" dirty="0">
                <a:latin typeface="Arial" charset="0"/>
                <a:ea typeface="SimSun" charset="-122"/>
              </a:endParaRPr>
            </a:p>
          </p:txBody>
        </p:sp>
        <p:sp>
          <p:nvSpPr>
            <p:cNvPr id="12" name="Rectangle 39"/>
            <p:cNvSpPr>
              <a:spLocks noChangeArrowheads="1"/>
            </p:cNvSpPr>
            <p:nvPr/>
          </p:nvSpPr>
          <p:spPr bwMode="auto">
            <a:xfrm>
              <a:off x="5189108" y="4479872"/>
              <a:ext cx="1793743" cy="217191"/>
            </a:xfrm>
            <a:prstGeom prst="rect">
              <a:avLst/>
            </a:prstGeom>
            <a:grpFill/>
            <a:ln w="6480">
              <a:noFill/>
              <a:round/>
              <a:headEnd/>
              <a:tailEnd/>
            </a:ln>
            <a:effectLst/>
          </p:spPr>
          <p:txBody>
            <a:bodyPr wrap="square" lIns="90000" tIns="45000" rIns="90000" bIns="45000" rtlCol="0" anchor="ctr">
              <a:noAutofit/>
            </a:bodyPr>
            <a:lstStyle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</a:tabLst>
              </a:pPr>
              <a:r>
                <a:rPr lang="ru-RU" sz="1400" dirty="0" smtClean="0">
                  <a:solidFill>
                    <a:schemeClr val="bg1"/>
                  </a:solidFill>
                  <a:latin typeface="Arial" charset="0"/>
                  <a:ea typeface="SimSun" charset="-122"/>
                </a:rPr>
                <a:t>     Определяются</a:t>
              </a:r>
              <a:r>
                <a:rPr lang="ru-RU" sz="1400" dirty="0">
                  <a:solidFill>
                    <a:schemeClr val="bg1"/>
                  </a:solidFill>
                  <a:latin typeface="Arial" charset="0"/>
                  <a:ea typeface="SimSun" charset="-122"/>
                </a:rPr>
                <a:t>:</a:t>
              </a: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1115198" y="3333751"/>
            <a:ext cx="2566298" cy="1484058"/>
            <a:chOff x="1280891" y="3180811"/>
            <a:chExt cx="2010400" cy="1162589"/>
          </a:xfrm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5278" y="3180811"/>
              <a:ext cx="1106013" cy="1067338"/>
            </a:xfrm>
            <a:prstGeom prst="rect">
              <a:avLst/>
            </a:prstGeom>
          </p:spPr>
        </p:pic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0891" y="3205395"/>
              <a:ext cx="1081309" cy="1138005"/>
            </a:xfrm>
            <a:prstGeom prst="rect">
              <a:avLst/>
            </a:prstGeom>
          </p:spPr>
        </p:pic>
      </p:grpSp>
      <p:sp>
        <p:nvSpPr>
          <p:cNvPr id="31" name="AutoShape 51"/>
          <p:cNvSpPr>
            <a:spLocks noChangeArrowheads="1"/>
          </p:cNvSpPr>
          <p:nvPr/>
        </p:nvSpPr>
        <p:spPr bwMode="auto">
          <a:xfrm rot="21600000">
            <a:off x="7424293" y="5673724"/>
            <a:ext cx="685799" cy="287339"/>
          </a:xfrm>
          <a:prstGeom prst="rightArrow">
            <a:avLst>
              <a:gd name="adj1" fmla="val 50000"/>
              <a:gd name="adj2" fmla="val 158456"/>
            </a:avLst>
          </a:prstGeom>
          <a:solidFill>
            <a:schemeClr val="bg2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>
              <a:latin typeface="Arial" charset="0"/>
              <a:ea typeface="SimSun" charset="-122"/>
            </a:endParaRPr>
          </a:p>
        </p:txBody>
      </p:sp>
      <p:sp>
        <p:nvSpPr>
          <p:cNvPr id="24" name="Oval 61"/>
          <p:cNvSpPr>
            <a:spLocks noChangeArrowheads="1"/>
          </p:cNvSpPr>
          <p:nvPr/>
        </p:nvSpPr>
        <p:spPr bwMode="auto">
          <a:xfrm>
            <a:off x="785896" y="4586289"/>
            <a:ext cx="3119431" cy="576262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marL="447675" indent="-342900" algn="ctr">
              <a:buFont typeface="Wingdings" pitchFamily="2" charset="2"/>
              <a:buNone/>
            </a:pPr>
            <a:r>
              <a:rPr lang="ru-RU" sz="1600" b="1" u="none" dirty="0" smtClean="0">
                <a:solidFill>
                  <a:schemeClr val="bg1"/>
                </a:solidFill>
                <a:effectLst/>
              </a:rPr>
              <a:t>Органи</a:t>
            </a:r>
            <a:r>
              <a:rPr lang="ru-RU" sz="1600" b="1" dirty="0" smtClean="0">
                <a:solidFill>
                  <a:schemeClr val="bg1"/>
                </a:solidFill>
              </a:rPr>
              <a:t>затор процедуры</a:t>
            </a:r>
            <a:endParaRPr lang="ru-RU" sz="1600" b="1" u="none" dirty="0">
              <a:solidFill>
                <a:schemeClr val="bg1"/>
              </a:solidFill>
              <a:effectLst/>
            </a:endParaRPr>
          </a:p>
        </p:txBody>
      </p:sp>
      <p:sp>
        <p:nvSpPr>
          <p:cNvPr id="33" name="TextBox 17"/>
          <p:cNvSpPr txBox="1">
            <a:spLocks noChangeArrowheads="1"/>
          </p:cNvSpPr>
          <p:nvPr/>
        </p:nvSpPr>
        <p:spPr bwMode="auto">
          <a:xfrm>
            <a:off x="8228444" y="6301360"/>
            <a:ext cx="11474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ru-RU" sz="1400" b="1" dirty="0" smtClean="0">
                <a:solidFill>
                  <a:srgbClr val="002D59"/>
                </a:solidFill>
                <a:latin typeface="Arial" pitchFamily="34" charset="0"/>
              </a:rPr>
              <a:t>ООС</a:t>
            </a:r>
            <a:endParaRPr lang="ru-RU" sz="1400" b="1" dirty="0">
              <a:solidFill>
                <a:srgbClr val="002D59"/>
              </a:solidFill>
              <a:latin typeface="Arial" pitchFamily="34" charset="0"/>
            </a:endParaRPr>
          </a:p>
        </p:txBody>
      </p:sp>
      <p:pic>
        <p:nvPicPr>
          <p:cNvPr id="34" name="Picture 2" descr="D:\БФТ\2014\Иконки png\f_4a5c39443e1bc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4346">
            <a:off x="8317076" y="5172551"/>
            <a:ext cx="805126" cy="80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5663579"/>
            <a:ext cx="600958" cy="619986"/>
          </a:xfrm>
          <a:prstGeom prst="rect">
            <a:avLst/>
          </a:prstGeom>
        </p:spPr>
      </p:pic>
      <p:pic>
        <p:nvPicPr>
          <p:cNvPr id="36" name="Picture 3" descr="D:\БФТ\2014\Иконки png\write2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5132" y="5586575"/>
            <a:ext cx="637685" cy="63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83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Группа 25"/>
          <p:cNvGrpSpPr/>
          <p:nvPr/>
        </p:nvGrpSpPr>
        <p:grpSpPr>
          <a:xfrm flipH="1">
            <a:off x="0" y="-197254"/>
            <a:ext cx="9905999" cy="7512454"/>
            <a:chOff x="-1" y="259946"/>
            <a:chExt cx="9905999" cy="7512454"/>
          </a:xfrm>
        </p:grpSpPr>
        <p:pic>
          <p:nvPicPr>
            <p:cNvPr id="27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 b="21898"/>
            <a:stretch/>
          </p:blipFill>
          <p:spPr bwMode="auto">
            <a:xfrm flipH="1">
              <a:off x="2545703" y="1124908"/>
              <a:ext cx="7360295" cy="586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/>
            <a:stretch/>
          </p:blipFill>
          <p:spPr bwMode="auto">
            <a:xfrm>
              <a:off x="-1" y="259946"/>
              <a:ext cx="7360295" cy="7512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" pitchFamily="34" charset="0"/>
              </a:rPr>
              <a:t>работа </a:t>
            </a:r>
            <a:r>
              <a:rPr lang="ru-RU" dirty="0" smtClean="0">
                <a:latin typeface="Arial" pitchFamily="34" charset="0"/>
              </a:rPr>
              <a:t>комиссии на примере конкурса</a:t>
            </a:r>
            <a:endParaRPr lang="ru-RU" dirty="0"/>
          </a:p>
        </p:txBody>
      </p:sp>
      <p:sp>
        <p:nvSpPr>
          <p:cNvPr id="28" name="AutoShape 51"/>
          <p:cNvSpPr>
            <a:spLocks noChangeArrowheads="1"/>
          </p:cNvSpPr>
          <p:nvPr/>
        </p:nvSpPr>
        <p:spPr bwMode="auto">
          <a:xfrm>
            <a:off x="541280" y="1830689"/>
            <a:ext cx="1412345" cy="1511300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>
                <a:solidFill>
                  <a:prstClr val="white"/>
                </a:solidFill>
                <a:cs typeface="Arial" charset="0"/>
              </a:rPr>
              <a:t>Формирование</a:t>
            </a:r>
          </a:p>
          <a:p>
            <a:pPr algn="ctr" defTabSz="9572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>
                <a:solidFill>
                  <a:prstClr val="white"/>
                </a:solidFill>
                <a:cs typeface="Arial" charset="0"/>
              </a:rPr>
              <a:t> комиссий </a:t>
            </a:r>
          </a:p>
        </p:txBody>
      </p:sp>
      <p:sp>
        <p:nvSpPr>
          <p:cNvPr id="30" name="AutoShape 53"/>
          <p:cNvSpPr>
            <a:spLocks noChangeArrowheads="1"/>
          </p:cNvSpPr>
          <p:nvPr/>
        </p:nvSpPr>
        <p:spPr bwMode="auto">
          <a:xfrm>
            <a:off x="5023787" y="1527499"/>
            <a:ext cx="1511300" cy="2120877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Wingdings" pitchFamily="2" charset="2"/>
              <a:buNone/>
              <a:defRPr/>
            </a:pPr>
            <a:r>
              <a:rPr lang="ru-RU" sz="1200" b="1" kern="0" dirty="0" smtClean="0">
                <a:solidFill>
                  <a:srgbClr val="FFFFFF"/>
                </a:solidFill>
                <a:latin typeface="Arial"/>
              </a:rPr>
              <a:t>Регистрация условий заявки</a:t>
            </a:r>
            <a:endParaRPr lang="ru-RU" sz="1200" b="1" kern="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32" name="AutoShape 54"/>
          <p:cNvSpPr>
            <a:spLocks noChangeArrowheads="1"/>
          </p:cNvSpPr>
          <p:nvPr/>
        </p:nvSpPr>
        <p:spPr bwMode="auto">
          <a:xfrm>
            <a:off x="6629401" y="1560814"/>
            <a:ext cx="1330624" cy="2087562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err="1" smtClean="0">
                <a:solidFill>
                  <a:prstClr val="white"/>
                </a:solidFill>
                <a:latin typeface="Arial" charset="0"/>
                <a:cs typeface="Arial" charset="0"/>
              </a:rPr>
              <a:t>Формиро-вание</a:t>
            </a:r>
            <a:endParaRPr lang="ru-RU" sz="1200" b="1" dirty="0">
              <a:solidFill>
                <a:prstClr val="white"/>
              </a:solidFill>
              <a:latin typeface="Arial" charset="0"/>
              <a:cs typeface="Arial" charset="0"/>
            </a:endParaRPr>
          </a:p>
          <a:p>
            <a:pPr algn="ctr" defTabSz="957263" fontAlgn="base">
              <a:spcBef>
                <a:spcPct val="0"/>
              </a:spcBef>
              <a:spcAft>
                <a:spcPct val="0"/>
              </a:spcAft>
            </a:pPr>
            <a:endParaRPr lang="ru-RU" sz="1200" b="1" dirty="0">
              <a:solidFill>
                <a:prstClr val="white"/>
              </a:solidFill>
              <a:latin typeface="Arial" charset="0"/>
              <a:cs typeface="Arial" charset="0"/>
            </a:endParaRPr>
          </a:p>
          <a:p>
            <a:pPr algn="ctr" defTabSz="957263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prstClr val="white"/>
                </a:solidFill>
                <a:latin typeface="Arial" charset="0"/>
                <a:cs typeface="Arial" charset="0"/>
              </a:rPr>
              <a:t>Протокола</a:t>
            </a:r>
          </a:p>
          <a:p>
            <a:pPr algn="ctr" defTabSz="957263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prstClr val="white"/>
                </a:solidFill>
                <a:latin typeface="Arial" charset="0"/>
                <a:cs typeface="Arial" charset="0"/>
              </a:rPr>
              <a:t> вскрытия </a:t>
            </a:r>
          </a:p>
          <a:p>
            <a:pPr algn="ctr" defTabSz="957263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prstClr val="white"/>
                </a:solidFill>
                <a:latin typeface="Arial" charset="0"/>
                <a:cs typeface="Arial" charset="0"/>
              </a:rPr>
              <a:t>конвертов</a:t>
            </a:r>
          </a:p>
          <a:p>
            <a:pPr algn="ctr" defTabSz="957263" fontAlgn="base">
              <a:spcBef>
                <a:spcPct val="0"/>
              </a:spcBef>
              <a:spcAft>
                <a:spcPct val="0"/>
              </a:spcAft>
            </a:pPr>
            <a:endParaRPr lang="ru-RU" sz="1200" b="1" dirty="0">
              <a:solidFill>
                <a:prstClr val="white"/>
              </a:solidFill>
              <a:latin typeface="Arial" charset="0"/>
              <a:cs typeface="Arial" charset="0"/>
            </a:endParaRPr>
          </a:p>
        </p:txBody>
      </p:sp>
      <p:sp>
        <p:nvSpPr>
          <p:cNvPr id="34" name="AutoShape 59"/>
          <p:cNvSpPr>
            <a:spLocks noChangeArrowheads="1"/>
          </p:cNvSpPr>
          <p:nvPr/>
        </p:nvSpPr>
        <p:spPr bwMode="auto">
          <a:xfrm>
            <a:off x="3525600" y="1560814"/>
            <a:ext cx="1393606" cy="1993900"/>
          </a:xfrm>
          <a:prstGeom prst="foldedCorner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ru-RU" sz="1200" dirty="0">
              <a:solidFill>
                <a:srgbClr val="002060"/>
              </a:solidFill>
              <a:latin typeface="Arial"/>
            </a:endParaRPr>
          </a:p>
          <a:p>
            <a:pPr algn="ctr">
              <a:spcBef>
                <a:spcPct val="50000"/>
              </a:spcBef>
              <a:defRPr/>
            </a:pPr>
            <a:r>
              <a:rPr lang="ru-RU" sz="1200" b="1" dirty="0">
                <a:solidFill>
                  <a:srgbClr val="002060"/>
                </a:solidFill>
                <a:latin typeface="Arial"/>
              </a:rPr>
              <a:t>1-е заседание</a:t>
            </a:r>
          </a:p>
          <a:p>
            <a:pPr algn="ctr">
              <a:spcBef>
                <a:spcPct val="50000"/>
              </a:spcBef>
              <a:buFontTx/>
              <a:buChar char="-"/>
              <a:defRPr/>
            </a:pPr>
            <a:endParaRPr lang="ru-RU" sz="1200" dirty="0">
              <a:solidFill>
                <a:srgbClr val="002060"/>
              </a:solidFill>
              <a:latin typeface="Arial"/>
            </a:endParaRPr>
          </a:p>
          <a:p>
            <a:pPr algn="ctr">
              <a:spcBef>
                <a:spcPct val="50000"/>
              </a:spcBef>
              <a:defRPr/>
            </a:pPr>
            <a:r>
              <a:rPr lang="ru-RU" sz="1200" dirty="0" smtClean="0">
                <a:solidFill>
                  <a:srgbClr val="002060"/>
                </a:solidFill>
                <a:latin typeface="Arial"/>
              </a:rPr>
              <a:t>Вскрытия конвертов</a:t>
            </a:r>
            <a:endParaRPr lang="ru-RU" sz="1200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35" name="AutoShape 60"/>
          <p:cNvSpPr>
            <a:spLocks noChangeArrowheads="1"/>
          </p:cNvSpPr>
          <p:nvPr/>
        </p:nvSpPr>
        <p:spPr bwMode="auto">
          <a:xfrm>
            <a:off x="3525600" y="4165901"/>
            <a:ext cx="1393606" cy="2211880"/>
          </a:xfrm>
          <a:prstGeom prst="foldedCorner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ru-RU" sz="1200" dirty="0">
              <a:solidFill>
                <a:srgbClr val="002060"/>
              </a:solidFill>
              <a:latin typeface="Arial"/>
            </a:endParaRPr>
          </a:p>
          <a:p>
            <a:pPr algn="ctr">
              <a:spcBef>
                <a:spcPct val="50000"/>
              </a:spcBef>
              <a:defRPr/>
            </a:pPr>
            <a:r>
              <a:rPr lang="ru-RU" sz="1200" b="1" dirty="0">
                <a:solidFill>
                  <a:srgbClr val="002060"/>
                </a:solidFill>
                <a:latin typeface="Arial"/>
              </a:rPr>
              <a:t>2-е заседание</a:t>
            </a:r>
          </a:p>
          <a:p>
            <a:pPr algn="ctr">
              <a:spcBef>
                <a:spcPct val="50000"/>
              </a:spcBef>
              <a:defRPr/>
            </a:pPr>
            <a:endParaRPr lang="ru-RU" sz="1200" dirty="0">
              <a:solidFill>
                <a:srgbClr val="002060"/>
              </a:solidFill>
              <a:latin typeface="Arial"/>
            </a:endParaRPr>
          </a:p>
          <a:p>
            <a:pPr algn="ctr">
              <a:spcBef>
                <a:spcPct val="50000"/>
              </a:spcBef>
              <a:defRPr/>
            </a:pPr>
            <a:r>
              <a:rPr lang="ru-RU" sz="1200" dirty="0">
                <a:solidFill>
                  <a:srgbClr val="002060"/>
                </a:solidFill>
                <a:latin typeface="Arial"/>
              </a:rPr>
              <a:t>Выявление </a:t>
            </a:r>
            <a:r>
              <a:rPr lang="ru-RU" sz="1200" dirty="0" smtClean="0">
                <a:solidFill>
                  <a:srgbClr val="002060"/>
                </a:solidFill>
                <a:latin typeface="Arial"/>
              </a:rPr>
              <a:t>победителя </a:t>
            </a:r>
            <a:endParaRPr lang="ru-RU" sz="1200" dirty="0">
              <a:solidFill>
                <a:srgbClr val="002060"/>
              </a:solidFill>
              <a:latin typeface="Arial"/>
            </a:endParaRPr>
          </a:p>
          <a:p>
            <a:pPr algn="ctr">
              <a:spcBef>
                <a:spcPct val="50000"/>
              </a:spcBef>
              <a:defRPr/>
            </a:pPr>
            <a:r>
              <a:rPr lang="ru-RU" sz="1200" dirty="0" smtClean="0">
                <a:solidFill>
                  <a:srgbClr val="002060"/>
                </a:solidFill>
                <a:latin typeface="Arial"/>
              </a:rPr>
              <a:t>Процедуры (рассмотрение и оценка)</a:t>
            </a:r>
            <a:endParaRPr lang="ru-RU" sz="1200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37" name="AutoShape 68"/>
          <p:cNvSpPr>
            <a:spLocks noChangeArrowheads="1"/>
          </p:cNvSpPr>
          <p:nvPr/>
        </p:nvSpPr>
        <p:spPr bwMode="auto">
          <a:xfrm>
            <a:off x="5012338" y="5706467"/>
            <a:ext cx="1511300" cy="887213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200" b="1" kern="0" dirty="0" smtClean="0">
                <a:solidFill>
                  <a:srgbClr val="FFFFFF"/>
                </a:solidFill>
                <a:latin typeface="Arial"/>
              </a:rPr>
              <a:t>Расчет рейтинга на основании информации об условиях заявки</a:t>
            </a:r>
            <a:endParaRPr lang="ru-RU" sz="1200" b="1" kern="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38" name="AutoShape 69"/>
          <p:cNvSpPr>
            <a:spLocks noChangeArrowheads="1"/>
          </p:cNvSpPr>
          <p:nvPr/>
        </p:nvSpPr>
        <p:spPr bwMode="auto">
          <a:xfrm>
            <a:off x="5041900" y="4165900"/>
            <a:ext cx="1511300" cy="1452585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200" b="1" kern="0" dirty="0" smtClean="0">
                <a:solidFill>
                  <a:srgbClr val="FFFFFF"/>
                </a:solidFill>
                <a:latin typeface="Arial"/>
              </a:rPr>
              <a:t>Контроль соответствия поданной заявки условиям извещения и документации</a:t>
            </a:r>
            <a:endParaRPr lang="ru-RU" sz="1200" b="1" kern="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0" name="AutoShape 74"/>
          <p:cNvSpPr>
            <a:spLocks noChangeArrowheads="1"/>
          </p:cNvSpPr>
          <p:nvPr/>
        </p:nvSpPr>
        <p:spPr bwMode="auto">
          <a:xfrm>
            <a:off x="3388243" y="1337222"/>
            <a:ext cx="4724181" cy="241503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2060"/>
              </a:solidFill>
              <a:latin typeface="Arial"/>
            </a:endParaRPr>
          </a:p>
        </p:txBody>
      </p:sp>
      <p:sp>
        <p:nvSpPr>
          <p:cNvPr id="41" name="AutoShape 75"/>
          <p:cNvSpPr>
            <a:spLocks noChangeArrowheads="1"/>
          </p:cNvSpPr>
          <p:nvPr/>
        </p:nvSpPr>
        <p:spPr bwMode="auto">
          <a:xfrm>
            <a:off x="3388243" y="4004222"/>
            <a:ext cx="4724181" cy="2701378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2060"/>
              </a:solidFill>
              <a:latin typeface="Arial"/>
            </a:endParaRPr>
          </a:p>
        </p:txBody>
      </p:sp>
      <p:sp>
        <p:nvSpPr>
          <p:cNvPr id="43" name="Text Box 85"/>
          <p:cNvSpPr txBox="1">
            <a:spLocks noChangeArrowheads="1"/>
          </p:cNvSpPr>
          <p:nvPr/>
        </p:nvSpPr>
        <p:spPr bwMode="auto">
          <a:xfrm>
            <a:off x="357924" y="4554839"/>
            <a:ext cx="12017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47675" indent="-342900" eaLnBrk="0" hangingPunct="0">
              <a:defRPr sz="19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defTabSz="957263" eaLnBrk="1" fontAlgn="base" hangingPunct="1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ru-RU">
                <a:solidFill>
                  <a:prstClr val="white"/>
                </a:solidFill>
              </a:rPr>
              <a:t>Комиссия</a:t>
            </a:r>
          </a:p>
        </p:txBody>
      </p:sp>
      <p:sp>
        <p:nvSpPr>
          <p:cNvPr id="44" name="AutoShape 91"/>
          <p:cNvSpPr>
            <a:spLocks noChangeArrowheads="1"/>
          </p:cNvSpPr>
          <p:nvPr/>
        </p:nvSpPr>
        <p:spPr bwMode="auto">
          <a:xfrm>
            <a:off x="2048613" y="2118027"/>
            <a:ext cx="1155910" cy="936625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</a:pPr>
            <a:r>
              <a:rPr lang="ru-RU" sz="1000" b="1" dirty="0">
                <a:solidFill>
                  <a:prstClr val="white"/>
                </a:solidFill>
                <a:latin typeface="Arial" charset="0"/>
                <a:cs typeface="Arial" charset="0"/>
              </a:rPr>
              <a:t>Поданные</a:t>
            </a:r>
          </a:p>
          <a:p>
            <a:pPr algn="ctr" defTabSz="957263" fontAlgn="base">
              <a:spcBef>
                <a:spcPct val="0"/>
              </a:spcBef>
              <a:spcAft>
                <a:spcPct val="0"/>
              </a:spcAft>
            </a:pPr>
            <a:r>
              <a:rPr lang="ru-RU" sz="1000" b="1" dirty="0">
                <a:solidFill>
                  <a:prstClr val="white"/>
                </a:solidFill>
                <a:latin typeface="Arial" charset="0"/>
                <a:cs typeface="Arial" charset="0"/>
              </a:rPr>
              <a:t>Заявки</a:t>
            </a:r>
          </a:p>
          <a:p>
            <a:pPr algn="ctr" defTabSz="957263" fontAlgn="base">
              <a:spcBef>
                <a:spcPct val="0"/>
              </a:spcBef>
              <a:spcAft>
                <a:spcPct val="0"/>
              </a:spcAft>
            </a:pPr>
            <a:r>
              <a:rPr lang="ru-RU" sz="1000" b="1" dirty="0">
                <a:solidFill>
                  <a:prstClr val="white"/>
                </a:solidFill>
                <a:latin typeface="Arial" charset="0"/>
                <a:cs typeface="Arial" charset="0"/>
              </a:rPr>
              <a:t>Поставщиков</a:t>
            </a:r>
          </a:p>
          <a:p>
            <a:pPr algn="ctr" defTabSz="957263" fontAlgn="base">
              <a:spcBef>
                <a:spcPct val="0"/>
              </a:spcBef>
              <a:spcAft>
                <a:spcPct val="0"/>
              </a:spcAft>
            </a:pPr>
            <a:r>
              <a:rPr lang="ru-RU" sz="1000" b="1" dirty="0" smtClean="0">
                <a:solidFill>
                  <a:prstClr val="white"/>
                </a:solidFill>
                <a:latin typeface="Arial" charset="0"/>
                <a:cs typeface="Arial" charset="0"/>
              </a:rPr>
              <a:t>в УО/УУ</a:t>
            </a:r>
            <a:endParaRPr lang="ru-RU" sz="1000" b="1" dirty="0">
              <a:solidFill>
                <a:prstClr val="white"/>
              </a:solidFill>
              <a:latin typeface="Arial" charset="0"/>
              <a:cs typeface="Arial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28600" y="3427714"/>
            <a:ext cx="2238375" cy="1255712"/>
            <a:chOff x="428625" y="3427714"/>
            <a:chExt cx="2238375" cy="1255712"/>
          </a:xfrm>
        </p:grpSpPr>
        <p:pic>
          <p:nvPicPr>
            <p:cNvPr id="45" name="Рисунок 5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0812" y="3427714"/>
              <a:ext cx="1246188" cy="1236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Рисунок 5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700" y="3554714"/>
              <a:ext cx="1036637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Рисунок 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5" y="3648376"/>
              <a:ext cx="890587" cy="1035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8" name="Oval 61"/>
          <p:cNvSpPr>
            <a:spLocks noChangeArrowheads="1"/>
          </p:cNvSpPr>
          <p:nvPr/>
        </p:nvSpPr>
        <p:spPr bwMode="auto">
          <a:xfrm>
            <a:off x="333375" y="4583414"/>
            <a:ext cx="1768475" cy="649287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marL="447675" indent="-342900" algn="ctr">
              <a:buFont typeface="Wingdings" pitchFamily="2" charset="2"/>
              <a:buNone/>
              <a:defRPr/>
            </a:pPr>
            <a:r>
              <a:rPr lang="ru-RU" b="1" kern="0" dirty="0">
                <a:solidFill>
                  <a:srgbClr val="FFFFFF"/>
                </a:solidFill>
                <a:latin typeface="Arial"/>
              </a:rPr>
              <a:t>Комиссия</a:t>
            </a:r>
          </a:p>
        </p:txBody>
      </p:sp>
      <p:sp>
        <p:nvSpPr>
          <p:cNvPr id="49" name="AutoShape 54"/>
          <p:cNvSpPr>
            <a:spLocks noChangeArrowheads="1"/>
          </p:cNvSpPr>
          <p:nvPr/>
        </p:nvSpPr>
        <p:spPr bwMode="auto">
          <a:xfrm>
            <a:off x="6629401" y="4069063"/>
            <a:ext cx="1330624" cy="2524617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57263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err="1" smtClean="0">
                <a:solidFill>
                  <a:prstClr val="white"/>
                </a:solidFill>
                <a:latin typeface="Arial" charset="0"/>
                <a:cs typeface="Arial" charset="0"/>
              </a:rPr>
              <a:t>Формиро-вание</a:t>
            </a:r>
            <a:endParaRPr lang="ru-RU" sz="1200" b="1" dirty="0">
              <a:solidFill>
                <a:prstClr val="white"/>
              </a:solidFill>
              <a:latin typeface="Arial" charset="0"/>
              <a:cs typeface="Arial" charset="0"/>
            </a:endParaRPr>
          </a:p>
          <a:p>
            <a:pPr algn="ctr" defTabSz="957263" fontAlgn="base">
              <a:spcBef>
                <a:spcPct val="0"/>
              </a:spcBef>
              <a:spcAft>
                <a:spcPct val="0"/>
              </a:spcAft>
            </a:pPr>
            <a:endParaRPr lang="ru-RU" sz="1200" b="1" dirty="0">
              <a:solidFill>
                <a:prstClr val="white"/>
              </a:solidFill>
              <a:latin typeface="Arial" charset="0"/>
              <a:cs typeface="Arial" charset="0"/>
            </a:endParaRPr>
          </a:p>
          <a:p>
            <a:pPr algn="ctr" defTabSz="957263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prstClr val="white"/>
                </a:solidFill>
                <a:latin typeface="Arial" charset="0"/>
                <a:cs typeface="Arial" charset="0"/>
              </a:rPr>
              <a:t>Протокола рассмотрения и оценки заявок</a:t>
            </a:r>
            <a:endParaRPr lang="ru-RU" sz="1200" dirty="0">
              <a:solidFill>
                <a:prstClr val="white"/>
              </a:solidFill>
              <a:latin typeface="Arial" charset="0"/>
              <a:cs typeface="Arial" charset="0"/>
            </a:endParaRPr>
          </a:p>
          <a:p>
            <a:pPr algn="ctr" defTabSz="957263" fontAlgn="base">
              <a:spcBef>
                <a:spcPct val="0"/>
              </a:spcBef>
              <a:spcAft>
                <a:spcPct val="0"/>
              </a:spcAft>
            </a:pPr>
            <a:endParaRPr lang="ru-RU" sz="1200" b="1" dirty="0">
              <a:solidFill>
                <a:prstClr val="white"/>
              </a:solidFill>
              <a:latin typeface="Arial" charset="0"/>
              <a:cs typeface="Arial" charset="0"/>
            </a:endParaRPr>
          </a:p>
        </p:txBody>
      </p:sp>
      <p:sp>
        <p:nvSpPr>
          <p:cNvPr id="31" name="Стрелка вниз 30"/>
          <p:cNvSpPr/>
          <p:nvPr/>
        </p:nvSpPr>
        <p:spPr>
          <a:xfrm rot="14015458">
            <a:off x="2594558" y="3244378"/>
            <a:ext cx="237447" cy="972514"/>
          </a:xfrm>
          <a:prstGeom prst="downArrow">
            <a:avLst/>
          </a:prstGeom>
          <a:solidFill>
            <a:schemeClr val="bg2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7584542" flipV="1">
            <a:off x="2594558" y="4645340"/>
            <a:ext cx="237447" cy="972514"/>
          </a:xfrm>
          <a:prstGeom prst="downArrow">
            <a:avLst/>
          </a:prstGeom>
          <a:solidFill>
            <a:schemeClr val="bg2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39" name="Стрелка вниз 38"/>
          <p:cNvSpPr/>
          <p:nvPr/>
        </p:nvSpPr>
        <p:spPr>
          <a:xfrm rot="7584542" flipV="1">
            <a:off x="8487697" y="2329978"/>
            <a:ext cx="237447" cy="972514"/>
          </a:xfrm>
          <a:prstGeom prst="downArrow">
            <a:avLst/>
          </a:prstGeom>
          <a:solidFill>
            <a:schemeClr val="bg2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53" name="Стрелка вниз 52"/>
          <p:cNvSpPr/>
          <p:nvPr/>
        </p:nvSpPr>
        <p:spPr>
          <a:xfrm rot="14015458">
            <a:off x="8487697" y="4698508"/>
            <a:ext cx="237447" cy="972514"/>
          </a:xfrm>
          <a:prstGeom prst="downArrow">
            <a:avLst/>
          </a:prstGeom>
          <a:solidFill>
            <a:schemeClr val="bg2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36" name="TextBox 17"/>
          <p:cNvSpPr txBox="1">
            <a:spLocks noChangeArrowheads="1"/>
          </p:cNvSpPr>
          <p:nvPr/>
        </p:nvSpPr>
        <p:spPr bwMode="auto">
          <a:xfrm>
            <a:off x="8529971" y="4343400"/>
            <a:ext cx="11474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ru-RU" sz="1600" b="1" dirty="0" smtClean="0">
                <a:solidFill>
                  <a:srgbClr val="002D59"/>
                </a:solidFill>
                <a:latin typeface="Arial" pitchFamily="34" charset="0"/>
              </a:rPr>
              <a:t>ООС</a:t>
            </a:r>
            <a:endParaRPr lang="ru-RU" sz="1600" b="1" dirty="0">
              <a:solidFill>
                <a:srgbClr val="002D59"/>
              </a:solidFill>
              <a:latin typeface="Arial" pitchFamily="34" charset="0"/>
            </a:endParaRPr>
          </a:p>
        </p:txBody>
      </p:sp>
      <p:pic>
        <p:nvPicPr>
          <p:cNvPr id="42" name="Picture 2" descr="D:\БФТ\2014\Иконки png\f_4a5c39443e1bc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4346">
            <a:off x="8618603" y="3267551"/>
            <a:ext cx="805126" cy="80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927" y="3758579"/>
            <a:ext cx="600958" cy="619986"/>
          </a:xfrm>
          <a:prstGeom prst="rect">
            <a:avLst/>
          </a:prstGeom>
        </p:spPr>
      </p:pic>
      <p:pic>
        <p:nvPicPr>
          <p:cNvPr id="52" name="Picture 3" descr="D:\БФТ\2014\Иконки png\write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6659" y="3681575"/>
            <a:ext cx="637685" cy="63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921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Группа 21"/>
          <p:cNvGrpSpPr/>
          <p:nvPr/>
        </p:nvGrpSpPr>
        <p:grpSpPr>
          <a:xfrm flipH="1">
            <a:off x="0" y="-152400"/>
            <a:ext cx="9905999" cy="7512454"/>
            <a:chOff x="-1" y="259946"/>
            <a:chExt cx="9905999" cy="7512454"/>
          </a:xfrm>
        </p:grpSpPr>
        <p:pic>
          <p:nvPicPr>
            <p:cNvPr id="30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 b="21898"/>
            <a:stretch/>
          </p:blipFill>
          <p:spPr bwMode="auto">
            <a:xfrm flipH="1">
              <a:off x="2545703" y="1124908"/>
              <a:ext cx="7360295" cy="586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/>
            <a:stretch/>
          </p:blipFill>
          <p:spPr bwMode="auto">
            <a:xfrm>
              <a:off x="-1" y="259946"/>
              <a:ext cx="7360295" cy="7512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99775" y="435864"/>
            <a:ext cx="7266623" cy="859536"/>
          </a:xfrm>
        </p:spPr>
        <p:txBody>
          <a:bodyPr/>
          <a:lstStyle/>
          <a:p>
            <a:pPr eaLnBrk="0" hangingPunct="0"/>
            <a:r>
              <a:rPr lang="ru-RU" dirty="0" smtClean="0">
                <a:latin typeface="Arial" pitchFamily="34" charset="0"/>
              </a:rPr>
              <a:t>Возможность учёта </a:t>
            </a:r>
            <a:r>
              <a:rPr lang="ru-RU" dirty="0">
                <a:latin typeface="Arial" pitchFamily="34" charset="0"/>
              </a:rPr>
              <a:t>антидемпинговых </a:t>
            </a:r>
            <a:r>
              <a:rPr lang="ru-RU" dirty="0" smtClean="0">
                <a:latin typeface="Arial" pitchFamily="34" charset="0"/>
              </a:rPr>
              <a:t>мер</a:t>
            </a:r>
            <a:endParaRPr lang="ru-RU" dirty="0"/>
          </a:p>
        </p:txBody>
      </p:sp>
      <p:sp>
        <p:nvSpPr>
          <p:cNvPr id="27" name="Text Box 58"/>
          <p:cNvSpPr txBox="1">
            <a:spLocks noChangeArrowheads="1"/>
          </p:cNvSpPr>
          <p:nvPr/>
        </p:nvSpPr>
        <p:spPr bwMode="auto">
          <a:xfrm>
            <a:off x="968760" y="2920425"/>
            <a:ext cx="2140037" cy="584775"/>
          </a:xfrm>
          <a:prstGeom prst="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>
            <a:defPPr>
              <a:defRPr lang="en-US"/>
            </a:defPPr>
            <a:lvl1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 sz="1600"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</a:lstStyle>
          <a:p>
            <a:r>
              <a:rPr lang="ru-RU" sz="1500" b="1" dirty="0"/>
              <a:t>Определения случаев демпинга</a:t>
            </a:r>
          </a:p>
        </p:txBody>
      </p:sp>
      <p:sp>
        <p:nvSpPr>
          <p:cNvPr id="29" name="Text Box 61"/>
          <p:cNvSpPr txBox="1">
            <a:spLocks noChangeArrowheads="1"/>
          </p:cNvSpPr>
          <p:nvPr/>
        </p:nvSpPr>
        <p:spPr bwMode="auto">
          <a:xfrm>
            <a:off x="4208480" y="4535235"/>
            <a:ext cx="2576529" cy="583321"/>
          </a:xfrm>
          <a:prstGeom prst="rect">
            <a:avLst/>
          </a:prstGeom>
          <a:blipFill dpi="0"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>
            <a:defPPr>
              <a:defRPr lang="en-US"/>
            </a:defPPr>
            <a:lvl1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 sz="1600"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</a:lstStyle>
          <a:p>
            <a:r>
              <a:rPr lang="ru-RU" sz="1500" dirty="0"/>
              <a:t>Сумма обеспечения Контракта</a:t>
            </a:r>
          </a:p>
        </p:txBody>
      </p:sp>
      <p:sp>
        <p:nvSpPr>
          <p:cNvPr id="23" name="AutoShape 21"/>
          <p:cNvSpPr>
            <a:spLocks noChangeArrowheads="1"/>
          </p:cNvSpPr>
          <p:nvPr/>
        </p:nvSpPr>
        <p:spPr bwMode="auto">
          <a:xfrm>
            <a:off x="392088" y="1676400"/>
            <a:ext cx="7456512" cy="4920952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9999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25" name="Стрелка вправо 24"/>
          <p:cNvSpPr/>
          <p:nvPr/>
        </p:nvSpPr>
        <p:spPr>
          <a:xfrm rot="16200000">
            <a:off x="5316385" y="5208789"/>
            <a:ext cx="360719" cy="324505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32" name="Стрелка вправо 31"/>
          <p:cNvSpPr/>
          <p:nvPr/>
        </p:nvSpPr>
        <p:spPr>
          <a:xfrm rot="5400000">
            <a:off x="5246883" y="4031099"/>
            <a:ext cx="499723" cy="362326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409285" y="5638800"/>
            <a:ext cx="2174918" cy="783376"/>
          </a:xfrm>
          <a:prstGeom prst="roundRect">
            <a:avLst>
              <a:gd name="adj" fmla="val 0"/>
            </a:avLst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5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Сумма обеспечения контракта в Извещении</a:t>
            </a:r>
            <a:endParaRPr lang="ru-RU" sz="1500" kern="1200" dirty="0" smtClean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36" name="Стрелка вправо 35"/>
          <p:cNvSpPr/>
          <p:nvPr/>
        </p:nvSpPr>
        <p:spPr>
          <a:xfrm rot="2615237">
            <a:off x="3025261" y="3902118"/>
            <a:ext cx="1230811" cy="358184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18" name="Text Box 61"/>
          <p:cNvSpPr txBox="1">
            <a:spLocks noChangeArrowheads="1"/>
          </p:cNvSpPr>
          <p:nvPr/>
        </p:nvSpPr>
        <p:spPr bwMode="auto">
          <a:xfrm>
            <a:off x="4200600" y="2893104"/>
            <a:ext cx="2592288" cy="937060"/>
          </a:xfrm>
          <a:prstGeom prst="rect">
            <a:avLst/>
          </a:prstGeom>
          <a:blipFill dpi="0"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>
            <a:defPPr>
              <a:defRPr lang="en-US"/>
            </a:defPPr>
            <a:lvl1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 sz="1600"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</a:lstStyle>
          <a:p>
            <a:r>
              <a:rPr lang="ru-RU" sz="1500" dirty="0" smtClean="0"/>
              <a:t>Добавление требований при рассмотрении заявки в конкурсе</a:t>
            </a:r>
            <a:endParaRPr lang="ru-RU" sz="1500" dirty="0"/>
          </a:p>
        </p:txBody>
      </p:sp>
      <p:sp>
        <p:nvSpPr>
          <p:cNvPr id="20" name="Стрелка вправо 19"/>
          <p:cNvSpPr/>
          <p:nvPr/>
        </p:nvSpPr>
        <p:spPr>
          <a:xfrm>
            <a:off x="3287688" y="2990474"/>
            <a:ext cx="762000" cy="362326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24" name="Стрелка вправо 23"/>
          <p:cNvSpPr/>
          <p:nvPr/>
        </p:nvSpPr>
        <p:spPr>
          <a:xfrm>
            <a:off x="6999959" y="3200400"/>
            <a:ext cx="1263467" cy="324505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31" name="Стрелка вправо 30"/>
          <p:cNvSpPr/>
          <p:nvPr/>
        </p:nvSpPr>
        <p:spPr>
          <a:xfrm>
            <a:off x="3300750" y="4645732"/>
            <a:ext cx="622931" cy="362326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951319" y="4343400"/>
            <a:ext cx="2174918" cy="1014209"/>
          </a:xfrm>
          <a:prstGeom prst="roundRect">
            <a:avLst>
              <a:gd name="adj" fmla="val 0"/>
            </a:avLst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5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Доказательства добросовестности (при проведении аукциона)</a:t>
            </a:r>
            <a:endParaRPr lang="ru-RU" sz="1500" kern="1200" dirty="0" smtClean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37" name="Стрелка вправо 36"/>
          <p:cNvSpPr/>
          <p:nvPr/>
        </p:nvSpPr>
        <p:spPr>
          <a:xfrm rot="19587284">
            <a:off x="6942063" y="4166980"/>
            <a:ext cx="1389814" cy="324505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38" name="Text Box 61"/>
          <p:cNvSpPr txBox="1">
            <a:spLocks noChangeArrowheads="1"/>
          </p:cNvSpPr>
          <p:nvPr/>
        </p:nvSpPr>
        <p:spPr bwMode="auto">
          <a:xfrm>
            <a:off x="4200600" y="1905000"/>
            <a:ext cx="2592288" cy="757865"/>
          </a:xfrm>
          <a:prstGeom prst="rect">
            <a:avLst/>
          </a:prstGeom>
          <a:blipFill dpi="0"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>
            <a:defPPr>
              <a:defRPr lang="en-US"/>
            </a:defPPr>
            <a:lvl1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 sz="1600">
                <a:solidFill>
                  <a:schemeClr val="bg1"/>
                </a:solidFill>
                <a:latin typeface="Arial" charset="0"/>
                <a:ea typeface="SimSun" charset="-122"/>
              </a:defRPr>
            </a:lvl1pPr>
          </a:lstStyle>
          <a:p>
            <a:r>
              <a:rPr lang="ru-RU" sz="1500" b="1" dirty="0" smtClean="0"/>
              <a:t>Изменение порядка оценки</a:t>
            </a:r>
            <a:endParaRPr lang="ru-RU" sz="1500" b="1" dirty="0"/>
          </a:p>
        </p:txBody>
      </p:sp>
      <p:sp>
        <p:nvSpPr>
          <p:cNvPr id="39" name="Стрелка вправо 38"/>
          <p:cNvSpPr/>
          <p:nvPr/>
        </p:nvSpPr>
        <p:spPr>
          <a:xfrm rot="20180525">
            <a:off x="3167597" y="2279463"/>
            <a:ext cx="961115" cy="362326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40" name="Стрелка вправо 39"/>
          <p:cNvSpPr/>
          <p:nvPr/>
        </p:nvSpPr>
        <p:spPr>
          <a:xfrm rot="1142438">
            <a:off x="7023963" y="2330819"/>
            <a:ext cx="1263467" cy="324505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30288" y="1411141"/>
            <a:ext cx="1602198" cy="1353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88" y="4666475"/>
            <a:ext cx="990235" cy="1072134"/>
          </a:xfrm>
          <a:prstGeom prst="rect">
            <a:avLst/>
          </a:prstGeom>
        </p:spPr>
      </p:pic>
      <p:sp>
        <p:nvSpPr>
          <p:cNvPr id="41" name="TextBox 17"/>
          <p:cNvSpPr txBox="1">
            <a:spLocks noChangeArrowheads="1"/>
          </p:cNvSpPr>
          <p:nvPr/>
        </p:nvSpPr>
        <p:spPr bwMode="auto">
          <a:xfrm>
            <a:off x="8533244" y="3933748"/>
            <a:ext cx="1147429" cy="40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ru-RU" sz="1400" b="1" dirty="0" smtClean="0">
                <a:solidFill>
                  <a:srgbClr val="002D59"/>
                </a:solidFill>
                <a:latin typeface="Arial" pitchFamily="34" charset="0"/>
              </a:rPr>
              <a:t>ООС</a:t>
            </a:r>
            <a:endParaRPr lang="ru-RU" sz="1400" b="1" dirty="0">
              <a:solidFill>
                <a:srgbClr val="002D59"/>
              </a:solidFill>
              <a:latin typeface="Arial" pitchFamily="34" charset="0"/>
            </a:endParaRPr>
          </a:p>
        </p:txBody>
      </p:sp>
      <p:pic>
        <p:nvPicPr>
          <p:cNvPr id="42" name="Picture 2" descr="D:\БФТ\2014\Иконки png\f_4a5c39443e1bc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4346">
            <a:off x="8488628" y="2600903"/>
            <a:ext cx="1071623" cy="107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742" y="3122571"/>
            <a:ext cx="799875" cy="825202"/>
          </a:xfrm>
          <a:prstGeom prst="rect">
            <a:avLst/>
          </a:prstGeom>
        </p:spPr>
      </p:pic>
      <p:pic>
        <p:nvPicPr>
          <p:cNvPr id="44" name="Picture 3" descr="D:\БФТ\2014\Иконки png\write2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4395" y="3042638"/>
            <a:ext cx="848759" cy="84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12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Группа 25"/>
          <p:cNvGrpSpPr/>
          <p:nvPr/>
        </p:nvGrpSpPr>
        <p:grpSpPr>
          <a:xfrm flipH="1">
            <a:off x="0" y="-197254"/>
            <a:ext cx="9905999" cy="7512454"/>
            <a:chOff x="-1" y="259946"/>
            <a:chExt cx="9905999" cy="7512454"/>
          </a:xfrm>
        </p:grpSpPr>
        <p:pic>
          <p:nvPicPr>
            <p:cNvPr id="27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 b="21898"/>
            <a:stretch/>
          </p:blipFill>
          <p:spPr bwMode="auto">
            <a:xfrm flipH="1">
              <a:off x="2545703" y="1124908"/>
              <a:ext cx="7360295" cy="586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/>
            <a:stretch/>
          </p:blipFill>
          <p:spPr bwMode="auto">
            <a:xfrm>
              <a:off x="-1" y="259946"/>
              <a:ext cx="7360295" cy="7512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AutoShape 21"/>
          <p:cNvSpPr>
            <a:spLocks noChangeArrowheads="1"/>
          </p:cNvSpPr>
          <p:nvPr/>
        </p:nvSpPr>
        <p:spPr bwMode="auto">
          <a:xfrm>
            <a:off x="4020351" y="1066800"/>
            <a:ext cx="5088935" cy="36576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B050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8" name="AutoShape 21"/>
          <p:cNvSpPr>
            <a:spLocks noChangeArrowheads="1"/>
          </p:cNvSpPr>
          <p:nvPr/>
        </p:nvSpPr>
        <p:spPr bwMode="auto">
          <a:xfrm>
            <a:off x="713700" y="1905000"/>
            <a:ext cx="5764089" cy="4259891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9999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246381" y="411455"/>
            <a:ext cx="7266623" cy="859536"/>
          </a:xfrm>
        </p:spPr>
        <p:txBody>
          <a:bodyPr/>
          <a:lstStyle/>
          <a:p>
            <a:r>
              <a:rPr lang="ru-RU" dirty="0" smtClean="0"/>
              <a:t>Процесс исполнения закупки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70900" y="3547612"/>
            <a:ext cx="2410275" cy="490988"/>
          </a:xfrm>
          <a:prstGeom prst="roundRect">
            <a:avLst>
              <a:gd name="adj" fmla="val 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300" kern="1200" dirty="0" smtClean="0">
                <a:solidFill>
                  <a:schemeClr val="bg1"/>
                </a:solidFill>
                <a:latin typeface="Arial" charset="0"/>
                <a:ea typeface="SimSun" charset="-122"/>
                <a:cs typeface="+mn-cs"/>
              </a:rPr>
              <a:t>Заключенный контракт, закупка малого объема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37286" y="3253551"/>
            <a:ext cx="1676400" cy="824500"/>
          </a:xfrm>
          <a:prstGeom prst="roundRect">
            <a:avLst>
              <a:gd name="adj" fmla="val 0"/>
            </a:avLst>
          </a:prstGeom>
          <a:blipFill dpi="0"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300" dirty="0">
                <a:solidFill>
                  <a:schemeClr val="bg1"/>
                </a:solidFill>
                <a:latin typeface="Arial" charset="0"/>
                <a:ea typeface="SimSun" charset="-122"/>
              </a:rPr>
              <a:t>Учет документов по исполнению контракта оплате</a:t>
            </a:r>
          </a:p>
        </p:txBody>
      </p:sp>
      <p:sp>
        <p:nvSpPr>
          <p:cNvPr id="12" name="Стрелка вправо 11"/>
          <p:cNvSpPr/>
          <p:nvPr/>
        </p:nvSpPr>
        <p:spPr>
          <a:xfrm rot="10800000">
            <a:off x="6265372" y="3514429"/>
            <a:ext cx="533399" cy="302745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98686" y="2280757"/>
            <a:ext cx="3733801" cy="691043"/>
          </a:xfrm>
          <a:prstGeom prst="roundRect">
            <a:avLst>
              <a:gd name="adj" fmla="val 0"/>
            </a:avLst>
          </a:prstGeom>
          <a:blipFill dpi="0"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300" kern="12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Регистрация контракта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300" kern="12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Внесение изменений</a:t>
            </a:r>
            <a:r>
              <a:rPr lang="en-US" sz="1300" kern="12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 </a:t>
            </a:r>
            <a:r>
              <a:rPr lang="ru-RU" sz="1300" kern="12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/</a:t>
            </a:r>
            <a:r>
              <a:rPr lang="en-US" sz="1300" kern="12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 </a:t>
            </a:r>
            <a:r>
              <a:rPr lang="ru-RU" sz="1300" kern="12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дополнений в контракт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3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Расторжение контракта</a:t>
            </a:r>
            <a:endParaRPr lang="ru-RU" sz="1300" kern="1200" dirty="0" smtClean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15" name="Стрелка углом 14"/>
          <p:cNvSpPr/>
          <p:nvPr/>
        </p:nvSpPr>
        <p:spPr>
          <a:xfrm rot="10800000" flipH="1">
            <a:off x="3311315" y="5867437"/>
            <a:ext cx="4197771" cy="667671"/>
          </a:xfrm>
          <a:prstGeom prst="bentArrow">
            <a:avLst>
              <a:gd name="adj1" fmla="val 20993"/>
              <a:gd name="adj2" fmla="val 18440"/>
              <a:gd name="adj3" fmla="val 33486"/>
              <a:gd name="adj4" fmla="val 52336"/>
            </a:avLst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4762381" y="2434895"/>
            <a:ext cx="1219200" cy="311810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25" name="Стрелка вправо 24"/>
          <p:cNvSpPr/>
          <p:nvPr/>
        </p:nvSpPr>
        <p:spPr>
          <a:xfrm rot="16200000">
            <a:off x="2173582" y="3098720"/>
            <a:ext cx="455774" cy="301155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937586" y="3320280"/>
            <a:ext cx="1842386" cy="691043"/>
          </a:xfrm>
          <a:prstGeom prst="roundRect">
            <a:avLst>
              <a:gd name="adj" fmla="val 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300" dirty="0">
                <a:solidFill>
                  <a:schemeClr val="bg1"/>
                </a:solidFill>
                <a:latin typeface="Arial" charset="0"/>
                <a:ea typeface="SimSun" charset="-122"/>
              </a:rPr>
              <a:t>Оплата по выставленным </a:t>
            </a:r>
            <a:r>
              <a:rPr lang="ru-RU" sz="13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счетам/актам</a:t>
            </a:r>
            <a:endParaRPr lang="ru-RU" sz="1300" dirty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523700" y="1219200"/>
            <a:ext cx="1752600" cy="592812"/>
          </a:xfrm>
          <a:prstGeom prst="roundRect">
            <a:avLst>
              <a:gd name="adj" fmla="val 0"/>
            </a:avLst>
          </a:prstGeom>
          <a:blipFill dpi="0"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3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Сведения об обязательствах</a:t>
            </a:r>
            <a:endParaRPr lang="ru-RU" sz="1300" dirty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33" name="Стрелка вправо 32"/>
          <p:cNvSpPr/>
          <p:nvPr/>
        </p:nvSpPr>
        <p:spPr>
          <a:xfrm rot="20369600">
            <a:off x="2755566" y="1729896"/>
            <a:ext cx="1585473" cy="289597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34" name="Стрелка вправо 33"/>
          <p:cNvSpPr/>
          <p:nvPr/>
        </p:nvSpPr>
        <p:spPr>
          <a:xfrm rot="3016183">
            <a:off x="2370030" y="4302959"/>
            <a:ext cx="762875" cy="311810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30" name="Стрелка вправо 29"/>
          <p:cNvSpPr/>
          <p:nvPr/>
        </p:nvSpPr>
        <p:spPr>
          <a:xfrm rot="7934959">
            <a:off x="3655734" y="4306614"/>
            <a:ext cx="897648" cy="317123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618700" y="4876800"/>
            <a:ext cx="1600200" cy="914400"/>
          </a:xfrm>
          <a:prstGeom prst="roundRect">
            <a:avLst>
              <a:gd name="adj" fmla="val 0"/>
            </a:avLst>
          </a:prstGeom>
          <a:blipFill dpi="0"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t" anchorCtr="0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3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Формирование отчета об исполнении контракта</a:t>
            </a:r>
            <a:endParaRPr lang="ru-RU" sz="1300" kern="1200" dirty="0" smtClean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0086" y="4306206"/>
            <a:ext cx="1848394" cy="1561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:\Users\a.romashkina\Desktop\2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9086" y="838200"/>
            <a:ext cx="2015914" cy="1898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17"/>
          <p:cNvSpPr txBox="1">
            <a:spLocks noChangeArrowheads="1"/>
          </p:cNvSpPr>
          <p:nvPr/>
        </p:nvSpPr>
        <p:spPr bwMode="auto">
          <a:xfrm>
            <a:off x="7996571" y="6295948"/>
            <a:ext cx="1147429" cy="40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ru-RU" sz="1400" b="1" dirty="0" smtClean="0">
                <a:solidFill>
                  <a:srgbClr val="002D59"/>
                </a:solidFill>
                <a:latin typeface="Arial" pitchFamily="34" charset="0"/>
              </a:rPr>
              <a:t>ООС</a:t>
            </a:r>
            <a:endParaRPr lang="ru-RU" sz="1400" b="1" dirty="0">
              <a:solidFill>
                <a:srgbClr val="002D59"/>
              </a:solidFill>
              <a:latin typeface="Arial" pitchFamily="34" charset="0"/>
            </a:endParaRPr>
          </a:p>
        </p:txBody>
      </p:sp>
      <p:pic>
        <p:nvPicPr>
          <p:cNvPr id="36" name="Picture 2" descr="D:\БФТ\2014\Иконки png\f_4a5c39443e1bc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4346">
            <a:off x="7951955" y="4983366"/>
            <a:ext cx="1071623" cy="107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069" y="5505034"/>
            <a:ext cx="799875" cy="825202"/>
          </a:xfrm>
          <a:prstGeom prst="rect">
            <a:avLst/>
          </a:prstGeom>
        </p:spPr>
      </p:pic>
      <p:pic>
        <p:nvPicPr>
          <p:cNvPr id="38" name="Picture 3" descr="D:\БФТ\2014\Иконки png\write2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7722" y="5425101"/>
            <a:ext cx="848759" cy="84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15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 flipH="1">
            <a:off x="0" y="-197254"/>
            <a:ext cx="9905999" cy="7512454"/>
            <a:chOff x="-1" y="259946"/>
            <a:chExt cx="9905999" cy="7512454"/>
          </a:xfrm>
        </p:grpSpPr>
        <p:pic>
          <p:nvPicPr>
            <p:cNvPr id="17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 b="21898"/>
            <a:stretch/>
          </p:blipFill>
          <p:spPr bwMode="auto">
            <a:xfrm flipH="1">
              <a:off x="2545703" y="1124908"/>
              <a:ext cx="7360295" cy="586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/>
            <a:stretch/>
          </p:blipFill>
          <p:spPr bwMode="auto">
            <a:xfrm>
              <a:off x="-1" y="259946"/>
              <a:ext cx="7360295" cy="7512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029777" y="359664"/>
            <a:ext cx="7266623" cy="859536"/>
          </a:xfrm>
        </p:spPr>
        <p:txBody>
          <a:bodyPr/>
          <a:lstStyle/>
          <a:p>
            <a:r>
              <a:rPr lang="ru-RU" dirty="0" smtClean="0">
                <a:latin typeface="Arial" pitchFamily="34" charset="0"/>
              </a:rPr>
              <a:t>Учёт </a:t>
            </a:r>
            <a:r>
              <a:rPr lang="ru-RU" dirty="0">
                <a:latin typeface="Arial" pitchFamily="34" charset="0"/>
              </a:rPr>
              <a:t>исков и претензий </a:t>
            </a:r>
            <a:r>
              <a:rPr lang="ru-RU" dirty="0" smtClean="0">
                <a:latin typeface="Arial" pitchFamily="34" charset="0"/>
              </a:rPr>
              <a:t>по </a:t>
            </a:r>
            <a:r>
              <a:rPr lang="ru-RU" dirty="0">
                <a:latin typeface="Arial" pitchFamily="34" charset="0"/>
              </a:rPr>
              <a:t>контрактам и </a:t>
            </a:r>
            <a:r>
              <a:rPr lang="ru-RU" dirty="0" smtClean="0">
                <a:latin typeface="Arial" pitchFamily="34" charset="0"/>
              </a:rPr>
              <a:t>договорам</a:t>
            </a:r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2083637" y="3048000"/>
            <a:ext cx="2364017" cy="1048548"/>
            <a:chOff x="2131094" y="3273071"/>
            <a:chExt cx="2164819" cy="1313036"/>
          </a:xfrm>
        </p:grpSpPr>
        <p:sp>
          <p:nvSpPr>
            <p:cNvPr id="37" name="Стрелка вправо 36"/>
            <p:cNvSpPr/>
            <p:nvPr/>
          </p:nvSpPr>
          <p:spPr>
            <a:xfrm rot="6735125">
              <a:off x="3512471" y="3768905"/>
              <a:ext cx="1274515" cy="292369"/>
            </a:xfrm>
            <a:prstGeom prst="rightArrow">
              <a:avLst/>
            </a:prstGeom>
            <a:solidFill>
              <a:schemeClr val="accent5"/>
            </a:solidFill>
            <a:ln w="6480">
              <a:noFill/>
              <a:round/>
              <a:headEnd/>
              <a:tailEnd/>
            </a:ln>
            <a:effectLst/>
          </p:spPr>
          <p:txBody>
            <a:bodyPr wrap="square" lIns="90000" tIns="45000" rIns="90000" bIns="45000" rtlCol="0" anchor="ctr">
              <a:spAutoFit/>
            </a:bodyPr>
            <a:lstStyle/>
            <a:p>
              <a:pPr algn="l" defTabSz="449263" rtl="0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</a:tabLst>
              </a:pPr>
              <a:endParaRPr lang="ru-RU" sz="1400" kern="1200" dirty="0" err="1" smtClean="0">
                <a:solidFill>
                  <a:schemeClr val="tx1"/>
                </a:solidFill>
                <a:latin typeface="Arial" charset="0"/>
                <a:ea typeface="SimSun" charset="-122"/>
                <a:cs typeface="+mn-cs"/>
              </a:endParaRPr>
            </a:p>
          </p:txBody>
        </p:sp>
        <p:sp>
          <p:nvSpPr>
            <p:cNvPr id="38" name="Стрелка вправо 37"/>
            <p:cNvSpPr/>
            <p:nvPr/>
          </p:nvSpPr>
          <p:spPr>
            <a:xfrm rot="3840836">
              <a:off x="1633220" y="3770945"/>
              <a:ext cx="1313036" cy="317288"/>
            </a:xfrm>
            <a:prstGeom prst="rightArrow">
              <a:avLst/>
            </a:prstGeom>
            <a:solidFill>
              <a:schemeClr val="accent5"/>
            </a:solidFill>
            <a:ln w="6480">
              <a:noFill/>
              <a:round/>
              <a:headEnd/>
              <a:tailEnd/>
            </a:ln>
            <a:effectLst/>
          </p:spPr>
          <p:txBody>
            <a:bodyPr wrap="square" lIns="90000" tIns="45000" rIns="90000" bIns="45000" rtlCol="0" anchor="ctr">
              <a:spAutoFit/>
            </a:bodyPr>
            <a:lstStyle/>
            <a:p>
              <a:pPr algn="l" defTabSz="449263" rtl="0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</a:tabLst>
              </a:pPr>
              <a:endParaRPr lang="ru-RU" sz="1400" kern="1200" dirty="0" err="1" smtClean="0">
                <a:solidFill>
                  <a:schemeClr val="tx1"/>
                </a:solidFill>
                <a:latin typeface="Arial" charset="0"/>
                <a:ea typeface="SimSun" charset="-122"/>
                <a:cs typeface="+mn-cs"/>
              </a:endParaRPr>
            </a:p>
          </p:txBody>
        </p:sp>
      </p:grpSp>
      <p:sp>
        <p:nvSpPr>
          <p:cNvPr id="6" name="Скругленный прямоугольник 5"/>
          <p:cNvSpPr/>
          <p:nvPr/>
        </p:nvSpPr>
        <p:spPr>
          <a:xfrm>
            <a:off x="2399174" y="4172748"/>
            <a:ext cx="1747444" cy="998539"/>
          </a:xfrm>
          <a:prstGeom prst="roundRect">
            <a:avLst>
              <a:gd name="adj" fmla="val 0"/>
            </a:avLst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t" anchorCtr="0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Формирование отчета об исполнении контракта</a:t>
            </a:r>
            <a:endParaRPr lang="ru-RU" sz="1400" b="1" kern="1200" dirty="0" smtClean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8" name="AutoShape 21"/>
          <p:cNvSpPr>
            <a:spLocks noChangeArrowheads="1"/>
          </p:cNvSpPr>
          <p:nvPr/>
        </p:nvSpPr>
        <p:spPr bwMode="auto">
          <a:xfrm>
            <a:off x="838200" y="1824182"/>
            <a:ext cx="6573717" cy="4424218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9999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15" name="Стрелка углом 14"/>
          <p:cNvSpPr/>
          <p:nvPr/>
        </p:nvSpPr>
        <p:spPr>
          <a:xfrm rot="10800000" flipH="1">
            <a:off x="3195755" y="5263924"/>
            <a:ext cx="4632220" cy="755876"/>
          </a:xfrm>
          <a:prstGeom prst="bentArrow">
            <a:avLst>
              <a:gd name="adj1" fmla="val 20993"/>
              <a:gd name="adj2" fmla="val 24607"/>
              <a:gd name="adj3" fmla="val 33486"/>
              <a:gd name="adj4" fmla="val 52336"/>
            </a:avLst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35" name="Стрелка вправо 34"/>
          <p:cNvSpPr/>
          <p:nvPr/>
        </p:nvSpPr>
        <p:spPr>
          <a:xfrm flipH="1">
            <a:off x="4187930" y="4531152"/>
            <a:ext cx="665693" cy="352666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902124" y="2139684"/>
            <a:ext cx="1346291" cy="832116"/>
          </a:xfrm>
          <a:prstGeom prst="roundRect">
            <a:avLst>
              <a:gd name="adj" fmla="val 0"/>
            </a:avLst>
          </a:prstGeom>
          <a:blipFill dpi="0"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Претензия</a:t>
            </a:r>
            <a:endParaRPr lang="ru-RU" sz="1600" dirty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231624" y="2139684"/>
            <a:ext cx="1354020" cy="832116"/>
          </a:xfrm>
          <a:prstGeom prst="roundRect">
            <a:avLst>
              <a:gd name="adj" fmla="val 0"/>
            </a:avLst>
          </a:prstGeom>
          <a:blipFill dpi="0"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Иск</a:t>
            </a:r>
            <a:endParaRPr lang="ru-RU" sz="1600" dirty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998779" y="4172748"/>
            <a:ext cx="2163503" cy="998539"/>
          </a:xfrm>
          <a:prstGeom prst="roundRect">
            <a:avLst>
              <a:gd name="adj" fmla="val 0"/>
            </a:avLst>
          </a:prstGeom>
          <a:blipFill dpi="0"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t" anchorCtr="0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Определение необходимости применении штрафных санкций </a:t>
            </a:r>
            <a:endParaRPr lang="ru-RU" sz="1400" b="1" kern="1200" dirty="0" smtClean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00800" y="1999513"/>
            <a:ext cx="1963111" cy="1658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7"/>
          <p:cNvSpPr txBox="1">
            <a:spLocks noChangeArrowheads="1"/>
          </p:cNvSpPr>
          <p:nvPr/>
        </p:nvSpPr>
        <p:spPr bwMode="auto">
          <a:xfrm>
            <a:off x="8211270" y="6180789"/>
            <a:ext cx="1147429" cy="372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ru-RU" sz="1400" b="1" dirty="0" smtClean="0">
                <a:solidFill>
                  <a:srgbClr val="002D59"/>
                </a:solidFill>
                <a:latin typeface="Arial" pitchFamily="34" charset="0"/>
              </a:rPr>
              <a:t>ООС</a:t>
            </a:r>
            <a:endParaRPr lang="ru-RU" sz="1400" b="1" dirty="0">
              <a:solidFill>
                <a:srgbClr val="002D59"/>
              </a:solidFill>
              <a:latin typeface="Arial" pitchFamily="34" charset="0"/>
            </a:endParaRPr>
          </a:p>
        </p:txBody>
      </p:sp>
      <p:pic>
        <p:nvPicPr>
          <p:cNvPr id="21" name="Picture 2" descr="D:\БФТ\2014\Иконки png\f_4a5c39443e1bc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4346">
            <a:off x="8215364" y="4958052"/>
            <a:ext cx="974203" cy="974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126" y="5468519"/>
            <a:ext cx="727159" cy="750184"/>
          </a:xfrm>
          <a:prstGeom prst="rect">
            <a:avLst/>
          </a:prstGeom>
        </p:spPr>
      </p:pic>
      <p:pic>
        <p:nvPicPr>
          <p:cNvPr id="23" name="Picture 3" descr="D:\БФТ\2014\Иконки png\write2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001" y="5389657"/>
            <a:ext cx="771599" cy="771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540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Группа 27"/>
          <p:cNvGrpSpPr/>
          <p:nvPr/>
        </p:nvGrpSpPr>
        <p:grpSpPr>
          <a:xfrm flipH="1">
            <a:off x="0" y="-197254"/>
            <a:ext cx="9905999" cy="7512454"/>
            <a:chOff x="-1" y="259946"/>
            <a:chExt cx="9905999" cy="7512454"/>
          </a:xfrm>
        </p:grpSpPr>
        <p:pic>
          <p:nvPicPr>
            <p:cNvPr id="29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 b="21898"/>
            <a:stretch/>
          </p:blipFill>
          <p:spPr bwMode="auto">
            <a:xfrm flipH="1">
              <a:off x="2545703" y="1124908"/>
              <a:ext cx="7360295" cy="586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/>
            <a:stretch/>
          </p:blipFill>
          <p:spPr bwMode="auto">
            <a:xfrm>
              <a:off x="-1" y="259946"/>
              <a:ext cx="7360295" cy="7512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AutoShape 21"/>
          <p:cNvSpPr>
            <a:spLocks noChangeArrowheads="1"/>
          </p:cNvSpPr>
          <p:nvPr/>
        </p:nvSpPr>
        <p:spPr bwMode="auto">
          <a:xfrm>
            <a:off x="4038600" y="1295400"/>
            <a:ext cx="5487743" cy="53340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99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49" name="AutoShape 21"/>
          <p:cNvSpPr>
            <a:spLocks noChangeArrowheads="1"/>
          </p:cNvSpPr>
          <p:nvPr/>
        </p:nvSpPr>
        <p:spPr bwMode="auto">
          <a:xfrm>
            <a:off x="685800" y="1590189"/>
            <a:ext cx="2819400" cy="2981811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9999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0881" y="454914"/>
            <a:ext cx="7811319" cy="859536"/>
          </a:xfrm>
        </p:spPr>
        <p:txBody>
          <a:bodyPr>
            <a:normAutofit/>
          </a:bodyPr>
          <a:lstStyle/>
          <a:p>
            <a:r>
              <a:rPr lang="ru-RU" dirty="0" smtClean="0"/>
              <a:t>Автоматизация Процессов контроля </a:t>
            </a:r>
            <a:endParaRPr lang="ru-RU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312817" y="3460740"/>
            <a:ext cx="1909173" cy="783376"/>
          </a:xfrm>
          <a:prstGeom prst="roundRect">
            <a:avLst>
              <a:gd name="adj" fmla="val 0"/>
            </a:avLst>
          </a:prstGeom>
          <a:blipFill dpi="0"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5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АРМ контролирующего органа</a:t>
            </a:r>
            <a:endParaRPr lang="ru-RU" sz="1500" kern="1200" dirty="0" smtClean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503828" y="5248836"/>
            <a:ext cx="1981200" cy="1075764"/>
          </a:xfrm>
          <a:prstGeom prst="roundRect">
            <a:avLst>
              <a:gd name="adj" fmla="val 0"/>
            </a:avLst>
          </a:prstGeom>
          <a:blipFill dpi="0"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Проведение плановых и внеплановых проверок</a:t>
            </a:r>
            <a:endParaRPr lang="ru-RU" sz="1600" kern="1200" dirty="0" smtClean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65" name="Стрелка вправо 64"/>
          <p:cNvSpPr/>
          <p:nvPr/>
        </p:nvSpPr>
        <p:spPr>
          <a:xfrm rot="5400000">
            <a:off x="1974103" y="2898785"/>
            <a:ext cx="611450" cy="295195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66" name="Стрелка вправо 65"/>
          <p:cNvSpPr/>
          <p:nvPr/>
        </p:nvSpPr>
        <p:spPr>
          <a:xfrm rot="5400000">
            <a:off x="5035549" y="4532004"/>
            <a:ext cx="891136" cy="315366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49148" y="4800600"/>
            <a:ext cx="1752051" cy="155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og, engine, gear, preferences, system ico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554" y="5703523"/>
            <a:ext cx="651046" cy="65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Скругленный прямоугольник 63"/>
          <p:cNvSpPr/>
          <p:nvPr/>
        </p:nvSpPr>
        <p:spPr>
          <a:xfrm>
            <a:off x="1643403" y="1817710"/>
            <a:ext cx="1277719" cy="848026"/>
          </a:xfrm>
          <a:prstGeom prst="roundRect">
            <a:avLst>
              <a:gd name="adj" fmla="val 0"/>
            </a:avLst>
          </a:prstGeom>
          <a:blipFill dpi="0"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5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Документы закупок</a:t>
            </a:r>
            <a:endParaRPr lang="ru-RU" sz="1500" kern="1200" dirty="0" smtClean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648199" y="2667001"/>
            <a:ext cx="1600201" cy="1447799"/>
          </a:xfrm>
          <a:prstGeom prst="roundRect">
            <a:avLst>
              <a:gd name="adj" fmla="val 0"/>
            </a:avLst>
          </a:pr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dirty="0" smtClean="0">
                <a:solidFill>
                  <a:srgbClr val="002060"/>
                </a:solidFill>
                <a:latin typeface="Arial" charset="0"/>
                <a:ea typeface="SimSun" charset="-122"/>
              </a:rPr>
              <a:t>ОВФК: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Планы закупок, 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План-графики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kern="1200" dirty="0" smtClean="0">
                <a:solidFill>
                  <a:schemeClr val="bg1"/>
                </a:solidFill>
                <a:latin typeface="Arial" charset="0"/>
                <a:ea typeface="SimSun" charset="-122"/>
                <a:cs typeface="+mn-cs"/>
              </a:rPr>
              <a:t>Контракты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Отчеты об исполнении</a:t>
            </a:r>
            <a:endParaRPr lang="ru-RU" sz="1400" kern="1200" dirty="0" smtClean="0">
              <a:solidFill>
                <a:schemeClr val="bg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934200" y="2667001"/>
            <a:ext cx="2209800" cy="1814428"/>
          </a:xfrm>
          <a:prstGeom prst="roundRect">
            <a:avLst>
              <a:gd name="adj" fmla="val 0"/>
            </a:avLst>
          </a:pr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dirty="0" smtClean="0">
                <a:solidFill>
                  <a:srgbClr val="002060"/>
                </a:solidFill>
                <a:latin typeface="Arial" charset="0"/>
                <a:ea typeface="SimSun" charset="-122"/>
              </a:rPr>
              <a:t>КО: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План-графики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kern="1200" dirty="0" smtClean="0">
                <a:solidFill>
                  <a:schemeClr val="bg1"/>
                </a:solidFill>
                <a:latin typeface="Arial" charset="0"/>
                <a:ea typeface="SimSun" charset="-122"/>
                <a:cs typeface="+mn-cs"/>
              </a:rPr>
              <a:t>Документы по процедурам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Контракты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kern="1200" dirty="0" smtClean="0">
                <a:solidFill>
                  <a:schemeClr val="bg1"/>
                </a:solidFill>
                <a:latin typeface="Arial" charset="0"/>
                <a:ea typeface="SimSun" charset="-122"/>
                <a:cs typeface="+mn-cs"/>
              </a:rPr>
              <a:t>Информация о расторжении контрактов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0" y="3352109"/>
            <a:ext cx="940381" cy="109232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220" y="3319265"/>
            <a:ext cx="1071615" cy="1034146"/>
          </a:xfrm>
          <a:prstGeom prst="rect">
            <a:avLst/>
          </a:prstGeom>
        </p:spPr>
      </p:pic>
      <p:sp>
        <p:nvSpPr>
          <p:cNvPr id="24" name="Стрелка вправо 23"/>
          <p:cNvSpPr/>
          <p:nvPr/>
        </p:nvSpPr>
        <p:spPr>
          <a:xfrm rot="7737616">
            <a:off x="6281821" y="4734338"/>
            <a:ext cx="811226" cy="260916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6" name="Правая фигурная скобка 5"/>
          <p:cNvSpPr/>
          <p:nvPr/>
        </p:nvSpPr>
        <p:spPr>
          <a:xfrm rot="16200000">
            <a:off x="6670042" y="85739"/>
            <a:ext cx="299180" cy="4699703"/>
          </a:xfrm>
          <a:prstGeom prst="rightBrace">
            <a:avLst>
              <a:gd name="adj1" fmla="val 63608"/>
              <a:gd name="adj2" fmla="val 50000"/>
            </a:avLst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углом 6"/>
          <p:cNvSpPr/>
          <p:nvPr/>
        </p:nvSpPr>
        <p:spPr>
          <a:xfrm rot="5400000">
            <a:off x="4794533" y="136283"/>
            <a:ext cx="500711" cy="3798845"/>
          </a:xfrm>
          <a:prstGeom prst="ben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 err="1">
              <a:latin typeface="Arial" charset="0"/>
              <a:ea typeface="SimSun" charset="-122"/>
            </a:endParaRPr>
          </a:p>
        </p:txBody>
      </p:sp>
      <p:sp>
        <p:nvSpPr>
          <p:cNvPr id="3" name="Двойная стрелка вверх/вниз 2"/>
          <p:cNvSpPr/>
          <p:nvPr/>
        </p:nvSpPr>
        <p:spPr>
          <a:xfrm rot="5400000">
            <a:off x="3031847" y="4379241"/>
            <a:ext cx="288748" cy="2161443"/>
          </a:xfrm>
          <a:prstGeom prst="upDown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 err="1">
              <a:latin typeface="Arial" charset="0"/>
              <a:ea typeface="SimSun" charset="-122"/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2132230" y="6038655"/>
            <a:ext cx="2124713" cy="285945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5489" y="6276865"/>
            <a:ext cx="844623" cy="460211"/>
          </a:xfrm>
          <a:prstGeom prst="rect">
            <a:avLst/>
          </a:prstGeom>
          <a:solidFill>
            <a:schemeClr val="bg1"/>
          </a:solidFill>
          <a:ln w="6480">
            <a:solidFill>
              <a:schemeClr val="accent5">
                <a:lumMod val="60000"/>
                <a:lumOff val="40000"/>
              </a:schemeClr>
            </a:solidFill>
            <a:prstDash val="dash"/>
            <a:round/>
            <a:headEnd/>
            <a:tailEnd/>
          </a:ln>
          <a:effectLst/>
        </p:spPr>
        <p:txBody>
          <a:bodyPr lIns="90000" tIns="45000" rIns="90000" bIns="45000" rtlCol="0" anchor="ctr">
            <a:spAutoFit/>
          </a:bodyPr>
          <a:lstStyle/>
          <a:p>
            <a:pPr algn="ctr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2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Arial" charset="0"/>
                <a:ea typeface="SimSun" charset="-122"/>
              </a:rPr>
              <a:t>Иные системы</a:t>
            </a:r>
            <a:endParaRPr lang="ru-RU" sz="1200" kern="1200" dirty="0" smtClean="0">
              <a:solidFill>
                <a:schemeClr val="tx2">
                  <a:lumMod val="75000"/>
                  <a:lumOff val="25000"/>
                </a:schemeClr>
              </a:solidFill>
              <a:latin typeface="Arial" charset="0"/>
              <a:ea typeface="SimSun" charset="-122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438" y="2025057"/>
            <a:ext cx="1391562" cy="1175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17"/>
          <p:cNvSpPr txBox="1">
            <a:spLocks noChangeArrowheads="1"/>
          </p:cNvSpPr>
          <p:nvPr/>
        </p:nvSpPr>
        <p:spPr bwMode="auto">
          <a:xfrm>
            <a:off x="1296672" y="5292242"/>
            <a:ext cx="535285" cy="208114"/>
          </a:xfrm>
          <a:prstGeom prst="rect">
            <a:avLst/>
          </a:prstGeom>
          <a:solidFill>
            <a:schemeClr val="bg1"/>
          </a:solidFill>
          <a:ln w="6480">
            <a:solidFill>
              <a:schemeClr val="accent5">
                <a:lumMod val="60000"/>
                <a:lumOff val="40000"/>
              </a:schemeClr>
            </a:solidFill>
            <a:prstDash val="dash"/>
            <a:round/>
            <a:headEnd/>
            <a:tailEnd/>
          </a:ln>
          <a:effectLst/>
          <a:extLst/>
        </p:spPr>
        <p:txBody>
          <a:bodyPr lIns="90000" tIns="45000" rIns="90000" bIns="45000" rtlCol="0" anchor="ctr">
            <a:spAutoFit/>
          </a:bodyPr>
          <a:lstStyle>
            <a:defPPr>
              <a:defRPr lang="en-US"/>
            </a:defPPr>
            <a:lvl1pPr algn="ctr" defTabSz="44926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 sz="1200">
                <a:solidFill>
                  <a:schemeClr val="tx2">
                    <a:lumMod val="75000"/>
                    <a:lumOff val="25000"/>
                  </a:schemeClr>
                </a:solidFill>
                <a:latin typeface="Arial" charset="0"/>
                <a:ea typeface="SimSun" charset="-122"/>
              </a:defRPr>
            </a:lvl1pPr>
          </a:lstStyle>
          <a:p>
            <a:r>
              <a:rPr lang="ru-RU" dirty="0"/>
              <a:t>ООС</a:t>
            </a:r>
          </a:p>
        </p:txBody>
      </p:sp>
      <p:pic>
        <p:nvPicPr>
          <p:cNvPr id="33" name="Picture 2" descr="D:\БФТ\2014\Иконки png\f_4a5c39443e1bc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4346">
            <a:off x="1350260" y="4660747"/>
            <a:ext cx="413158" cy="413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613" y="4953000"/>
            <a:ext cx="308387" cy="318152"/>
          </a:xfrm>
          <a:prstGeom prst="rect">
            <a:avLst/>
          </a:prstGeom>
        </p:spPr>
      </p:pic>
      <p:pic>
        <p:nvPicPr>
          <p:cNvPr id="35" name="Picture 3" descr="D:\БФТ\2014\Иконки png\write2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766" y="4953000"/>
            <a:ext cx="327234" cy="32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62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 flipH="1">
            <a:off x="0" y="-197254"/>
            <a:ext cx="9905999" cy="7512454"/>
            <a:chOff x="-1" y="259946"/>
            <a:chExt cx="9905999" cy="7512454"/>
          </a:xfrm>
        </p:grpSpPr>
        <p:pic>
          <p:nvPicPr>
            <p:cNvPr id="18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 b="21898"/>
            <a:stretch/>
          </p:blipFill>
          <p:spPr bwMode="auto">
            <a:xfrm flipH="1">
              <a:off x="2545703" y="1124908"/>
              <a:ext cx="7360295" cy="586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/>
            <a:stretch/>
          </p:blipFill>
          <p:spPr bwMode="auto">
            <a:xfrm>
              <a:off x="-1" y="259946"/>
              <a:ext cx="7360295" cy="7512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AutoShape 21"/>
          <p:cNvSpPr>
            <a:spLocks noChangeArrowheads="1"/>
          </p:cNvSpPr>
          <p:nvPr/>
        </p:nvSpPr>
        <p:spPr bwMode="auto">
          <a:xfrm>
            <a:off x="4343400" y="1973581"/>
            <a:ext cx="4572000" cy="4503419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7030A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49" name="AutoShape 21"/>
          <p:cNvSpPr>
            <a:spLocks noChangeArrowheads="1"/>
          </p:cNvSpPr>
          <p:nvPr/>
        </p:nvSpPr>
        <p:spPr bwMode="auto">
          <a:xfrm>
            <a:off x="1183432" y="1973581"/>
            <a:ext cx="2778968" cy="4503419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9999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5288" y="457200"/>
            <a:ext cx="7700712" cy="609600"/>
          </a:xfrm>
        </p:spPr>
        <p:txBody>
          <a:bodyPr>
            <a:normAutofit/>
          </a:bodyPr>
          <a:lstStyle/>
          <a:p>
            <a:r>
              <a:rPr lang="ru-RU" dirty="0" smtClean="0"/>
              <a:t>Использование системы для процессов Мониторинга </a:t>
            </a:r>
            <a:r>
              <a:rPr lang="ru-RU" dirty="0"/>
              <a:t>закупочных процедур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549336" y="4114800"/>
            <a:ext cx="2097952" cy="583321"/>
          </a:xfrm>
          <a:prstGeom prst="roundRect">
            <a:avLst>
              <a:gd name="adj" fmla="val 0"/>
            </a:avLst>
          </a:prstGeom>
          <a:blipFill dpi="0"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Оперативный мониторинг закупок</a:t>
            </a: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1549336" y="2884970"/>
            <a:ext cx="2097951" cy="337100"/>
          </a:xfrm>
          <a:prstGeom prst="roundRect">
            <a:avLst>
              <a:gd name="adj" fmla="val 0"/>
            </a:avLst>
          </a:prstGeom>
          <a:blipFill dpi="0"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Документы закупок</a:t>
            </a:r>
            <a:endParaRPr lang="ru-RU" sz="1600" kern="1200" dirty="0" smtClean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65" name="Стрелка вправо 64"/>
          <p:cNvSpPr/>
          <p:nvPr/>
        </p:nvSpPr>
        <p:spPr>
          <a:xfrm rot="5400000">
            <a:off x="2235974" y="3528667"/>
            <a:ext cx="724673" cy="295195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3810000" y="4225270"/>
            <a:ext cx="914400" cy="310109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7400" y="1326374"/>
            <a:ext cx="1600200" cy="1340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7707" y="1374775"/>
            <a:ext cx="1529945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695" y="4844069"/>
            <a:ext cx="2615235" cy="132958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473" y="3962400"/>
            <a:ext cx="3736802" cy="221125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2820943"/>
            <a:ext cx="3030675" cy="175105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Стрелка вправо 20"/>
          <p:cNvSpPr/>
          <p:nvPr/>
        </p:nvSpPr>
        <p:spPr>
          <a:xfrm>
            <a:off x="3810000" y="2898466"/>
            <a:ext cx="914400" cy="310109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457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Группа 64"/>
          <p:cNvGrpSpPr/>
          <p:nvPr/>
        </p:nvGrpSpPr>
        <p:grpSpPr>
          <a:xfrm flipH="1">
            <a:off x="0" y="-197254"/>
            <a:ext cx="9905999" cy="7512454"/>
            <a:chOff x="-1" y="259946"/>
            <a:chExt cx="9905999" cy="7512454"/>
          </a:xfrm>
        </p:grpSpPr>
        <p:pic>
          <p:nvPicPr>
            <p:cNvPr id="66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 b="21898"/>
            <a:stretch/>
          </p:blipFill>
          <p:spPr bwMode="auto">
            <a:xfrm flipH="1">
              <a:off x="2545703" y="1124908"/>
              <a:ext cx="7360295" cy="586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/>
            <a:stretch/>
          </p:blipFill>
          <p:spPr bwMode="auto">
            <a:xfrm>
              <a:off x="-1" y="259946"/>
              <a:ext cx="7360295" cy="7512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" name="Freeform 4"/>
          <p:cNvSpPr/>
          <p:nvPr/>
        </p:nvSpPr>
        <p:spPr>
          <a:xfrm>
            <a:off x="3850029" y="1221325"/>
            <a:ext cx="2651514" cy="1369375"/>
          </a:xfrm>
          <a:custGeom>
            <a:avLst/>
            <a:gdLst>
              <a:gd name="connsiteX0" fmla="*/ 0 w 2918893"/>
              <a:gd name="connsiteY0" fmla="*/ 0 h 1601199"/>
              <a:gd name="connsiteX1" fmla="*/ 926379 w 2918893"/>
              <a:gd name="connsiteY1" fmla="*/ 1601199 h 1601199"/>
              <a:gd name="connsiteX2" fmla="*/ 2000500 w 2918893"/>
              <a:gd name="connsiteY2" fmla="*/ 1601199 h 1601199"/>
              <a:gd name="connsiteX3" fmla="*/ 2918893 w 2918893"/>
              <a:gd name="connsiteY3" fmla="*/ 0 h 1601199"/>
              <a:gd name="connsiteX4" fmla="*/ 0 w 2918893"/>
              <a:gd name="connsiteY4" fmla="*/ 0 h 160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8893" h="1601199">
                <a:moveTo>
                  <a:pt x="0" y="0"/>
                </a:moveTo>
                <a:lnTo>
                  <a:pt x="926379" y="1601199"/>
                </a:lnTo>
                <a:lnTo>
                  <a:pt x="2000500" y="1601199"/>
                </a:lnTo>
                <a:lnTo>
                  <a:pt x="291889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9999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5"/>
          <p:cNvSpPr/>
          <p:nvPr/>
        </p:nvSpPr>
        <p:spPr>
          <a:xfrm>
            <a:off x="5674283" y="1219200"/>
            <a:ext cx="2174317" cy="2165866"/>
          </a:xfrm>
          <a:custGeom>
            <a:avLst/>
            <a:gdLst>
              <a:gd name="connsiteX0" fmla="*/ 914400 w 2393576"/>
              <a:gd name="connsiteY0" fmla="*/ 0 h 2532529"/>
              <a:gd name="connsiteX1" fmla="*/ 0 w 2393576"/>
              <a:gd name="connsiteY1" fmla="*/ 1600200 h 2532529"/>
              <a:gd name="connsiteX2" fmla="*/ 533400 w 2393576"/>
              <a:gd name="connsiteY2" fmla="*/ 2528047 h 2532529"/>
              <a:gd name="connsiteX3" fmla="*/ 2393576 w 2393576"/>
              <a:gd name="connsiteY3" fmla="*/ 2532529 h 2532529"/>
              <a:gd name="connsiteX4" fmla="*/ 914400 w 2393576"/>
              <a:gd name="connsiteY4" fmla="*/ 0 h 2532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3576" h="2532529">
                <a:moveTo>
                  <a:pt x="914400" y="0"/>
                </a:moveTo>
                <a:lnTo>
                  <a:pt x="0" y="1600200"/>
                </a:lnTo>
                <a:lnTo>
                  <a:pt x="533400" y="2528047"/>
                </a:lnTo>
                <a:lnTo>
                  <a:pt x="2393576" y="2532529"/>
                </a:lnTo>
                <a:lnTo>
                  <a:pt x="914400" y="0"/>
                </a:lnTo>
                <a:close/>
              </a:path>
            </a:pathLst>
          </a:custGeom>
          <a:solidFill>
            <a:srgbClr val="6AB80C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1"/>
          <p:cNvSpPr/>
          <p:nvPr/>
        </p:nvSpPr>
        <p:spPr>
          <a:xfrm flipV="1">
            <a:off x="5674283" y="3385066"/>
            <a:ext cx="2174317" cy="2165866"/>
          </a:xfrm>
          <a:custGeom>
            <a:avLst/>
            <a:gdLst>
              <a:gd name="connsiteX0" fmla="*/ 914400 w 2393576"/>
              <a:gd name="connsiteY0" fmla="*/ 0 h 2532529"/>
              <a:gd name="connsiteX1" fmla="*/ 0 w 2393576"/>
              <a:gd name="connsiteY1" fmla="*/ 1600200 h 2532529"/>
              <a:gd name="connsiteX2" fmla="*/ 533400 w 2393576"/>
              <a:gd name="connsiteY2" fmla="*/ 2528047 h 2532529"/>
              <a:gd name="connsiteX3" fmla="*/ 2393576 w 2393576"/>
              <a:gd name="connsiteY3" fmla="*/ 2532529 h 2532529"/>
              <a:gd name="connsiteX4" fmla="*/ 914400 w 2393576"/>
              <a:gd name="connsiteY4" fmla="*/ 0 h 2532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3576" h="2532529">
                <a:moveTo>
                  <a:pt x="914400" y="0"/>
                </a:moveTo>
                <a:lnTo>
                  <a:pt x="0" y="1600200"/>
                </a:lnTo>
                <a:lnTo>
                  <a:pt x="533400" y="2528047"/>
                </a:lnTo>
                <a:lnTo>
                  <a:pt x="2393576" y="2532529"/>
                </a:lnTo>
                <a:lnTo>
                  <a:pt x="914400" y="0"/>
                </a:lnTo>
                <a:close/>
              </a:path>
            </a:pathLst>
          </a:cu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2"/>
          <p:cNvSpPr/>
          <p:nvPr/>
        </p:nvSpPr>
        <p:spPr>
          <a:xfrm flipV="1">
            <a:off x="3850029" y="4176459"/>
            <a:ext cx="2651514" cy="1369375"/>
          </a:xfrm>
          <a:custGeom>
            <a:avLst/>
            <a:gdLst>
              <a:gd name="connsiteX0" fmla="*/ 0 w 2918893"/>
              <a:gd name="connsiteY0" fmla="*/ 0 h 1601199"/>
              <a:gd name="connsiteX1" fmla="*/ 926379 w 2918893"/>
              <a:gd name="connsiteY1" fmla="*/ 1601199 h 1601199"/>
              <a:gd name="connsiteX2" fmla="*/ 2000500 w 2918893"/>
              <a:gd name="connsiteY2" fmla="*/ 1601199 h 1601199"/>
              <a:gd name="connsiteX3" fmla="*/ 2918893 w 2918893"/>
              <a:gd name="connsiteY3" fmla="*/ 0 h 1601199"/>
              <a:gd name="connsiteX4" fmla="*/ 0 w 2918893"/>
              <a:gd name="connsiteY4" fmla="*/ 0 h 160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8893" h="1601199">
                <a:moveTo>
                  <a:pt x="0" y="0"/>
                </a:moveTo>
                <a:lnTo>
                  <a:pt x="926379" y="1601199"/>
                </a:lnTo>
                <a:lnTo>
                  <a:pt x="2000500" y="1601199"/>
                </a:lnTo>
                <a:lnTo>
                  <a:pt x="2918893" y="0"/>
                </a:ln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4"/>
          <p:cNvSpPr/>
          <p:nvPr/>
        </p:nvSpPr>
        <p:spPr>
          <a:xfrm flipH="1">
            <a:off x="2514600" y="1219200"/>
            <a:ext cx="2174317" cy="2165866"/>
          </a:xfrm>
          <a:custGeom>
            <a:avLst/>
            <a:gdLst>
              <a:gd name="connsiteX0" fmla="*/ 914400 w 2393576"/>
              <a:gd name="connsiteY0" fmla="*/ 0 h 2532529"/>
              <a:gd name="connsiteX1" fmla="*/ 0 w 2393576"/>
              <a:gd name="connsiteY1" fmla="*/ 1600200 h 2532529"/>
              <a:gd name="connsiteX2" fmla="*/ 533400 w 2393576"/>
              <a:gd name="connsiteY2" fmla="*/ 2528047 h 2532529"/>
              <a:gd name="connsiteX3" fmla="*/ 2393576 w 2393576"/>
              <a:gd name="connsiteY3" fmla="*/ 2532529 h 2532529"/>
              <a:gd name="connsiteX4" fmla="*/ 914400 w 2393576"/>
              <a:gd name="connsiteY4" fmla="*/ 0 h 2532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3576" h="2532529">
                <a:moveTo>
                  <a:pt x="914400" y="0"/>
                </a:moveTo>
                <a:lnTo>
                  <a:pt x="0" y="1600200"/>
                </a:lnTo>
                <a:lnTo>
                  <a:pt x="533400" y="2528047"/>
                </a:lnTo>
                <a:lnTo>
                  <a:pt x="2393576" y="2532529"/>
                </a:lnTo>
                <a:lnTo>
                  <a:pt x="91440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6"/>
          <p:cNvSpPr/>
          <p:nvPr/>
        </p:nvSpPr>
        <p:spPr>
          <a:xfrm flipH="1" flipV="1">
            <a:off x="2514600" y="3385066"/>
            <a:ext cx="2174317" cy="2165866"/>
          </a:xfrm>
          <a:custGeom>
            <a:avLst/>
            <a:gdLst>
              <a:gd name="connsiteX0" fmla="*/ 914400 w 2393576"/>
              <a:gd name="connsiteY0" fmla="*/ 0 h 2532529"/>
              <a:gd name="connsiteX1" fmla="*/ 0 w 2393576"/>
              <a:gd name="connsiteY1" fmla="*/ 1600200 h 2532529"/>
              <a:gd name="connsiteX2" fmla="*/ 533400 w 2393576"/>
              <a:gd name="connsiteY2" fmla="*/ 2528047 h 2532529"/>
              <a:gd name="connsiteX3" fmla="*/ 2393576 w 2393576"/>
              <a:gd name="connsiteY3" fmla="*/ 2532529 h 2532529"/>
              <a:gd name="connsiteX4" fmla="*/ 914400 w 2393576"/>
              <a:gd name="connsiteY4" fmla="*/ 0 h 2532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3576" h="2532529">
                <a:moveTo>
                  <a:pt x="914400" y="0"/>
                </a:moveTo>
                <a:lnTo>
                  <a:pt x="0" y="1600200"/>
                </a:lnTo>
                <a:lnTo>
                  <a:pt x="533400" y="2528047"/>
                </a:lnTo>
                <a:lnTo>
                  <a:pt x="2393576" y="2532529"/>
                </a:lnTo>
                <a:lnTo>
                  <a:pt x="914400" y="0"/>
                </a:lnTo>
                <a:close/>
              </a:path>
            </a:pathLst>
          </a:custGeom>
          <a:solidFill>
            <a:srgbClr val="9FC1C5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4398592" y="4324593"/>
            <a:ext cx="1599942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 dirty="0" smtClean="0">
                <a:solidFill>
                  <a:schemeClr val="accent6">
                    <a:lumMod val="25000"/>
                    <a:lumOff val="7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Внутренний портал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930921" y="1352793"/>
            <a:ext cx="2469879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>
                <a:solidFill>
                  <a:schemeClr val="bg1"/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003E00"/>
                </a:solidFill>
              </a:rPr>
              <a:t>АЦК-Госзаказ</a:t>
            </a:r>
            <a:endParaRPr lang="en-US" dirty="0">
              <a:solidFill>
                <a:srgbClr val="003E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009061" y="2018436"/>
            <a:ext cx="1135247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АЦК-</a:t>
            </a: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Финансы</a:t>
            </a:r>
            <a:endParaRPr lang="en-US" sz="1600" b="1" dirty="0">
              <a:solidFill>
                <a:schemeClr val="accent5">
                  <a:lumMod val="75000"/>
                </a:schemeClr>
              </a:solidFill>
              <a:effectLst>
                <a:outerShdw blurRad="101600" dist="38100" dir="5400000" sx="101000" sy="101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0" name="TextBox 49"/>
          <p:cNvSpPr txBox="1"/>
          <p:nvPr/>
        </p:nvSpPr>
        <p:spPr>
          <a:xfrm flipH="1">
            <a:off x="5799176" y="3505200"/>
            <a:ext cx="182082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АЦК-</a:t>
            </a: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Бюджетный </a:t>
            </a: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контроль</a:t>
            </a:r>
            <a:endParaRPr lang="en-US" sz="1600" b="1" dirty="0">
              <a:solidFill>
                <a:schemeClr val="accent5">
                  <a:lumMod val="75000"/>
                </a:schemeClr>
              </a:solidFill>
              <a:effectLst>
                <a:outerShdw blurRad="101600" dist="38100" dir="5400000" sx="101000" sy="101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1" name="TextBox 50"/>
          <p:cNvSpPr txBox="1"/>
          <p:nvPr/>
        </p:nvSpPr>
        <p:spPr>
          <a:xfrm flipH="1">
            <a:off x="3063439" y="2018436"/>
            <a:ext cx="1677575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АЦК-</a:t>
            </a: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Планирование</a:t>
            </a:r>
            <a:endParaRPr lang="en-US" sz="1600" b="1" dirty="0">
              <a:solidFill>
                <a:schemeClr val="accent5">
                  <a:lumMod val="75000"/>
                </a:schemeClr>
              </a:solidFill>
              <a:effectLst>
                <a:outerShdw blurRad="101600" dist="38100" dir="5400000" sx="101000" sy="101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2" name="TextBox 51"/>
          <p:cNvSpPr txBox="1"/>
          <p:nvPr/>
        </p:nvSpPr>
        <p:spPr>
          <a:xfrm flipH="1">
            <a:off x="2819400" y="3542638"/>
            <a:ext cx="1656913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АЦК-</a:t>
            </a: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Бюджетный учет</a:t>
            </a:r>
            <a:endParaRPr lang="en-US" sz="1600" b="1" dirty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101600" dist="38100" dir="5400000" sx="101000" sy="101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59" name="Picture 2" descr="D:\БФТ\2014\Иконки новые\Утвержденные иконки png\ацк-финансы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604337"/>
            <a:ext cx="762000" cy="633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3" descr="D:\БФТ\2014\Иконки новые\Утвержденные иконки png\ацк-бюджетный контроль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500" y="4228236"/>
            <a:ext cx="622300" cy="71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D:\БФТ\2014\Иконки новые\Утвержденные иконки png\внутренний портал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933" y="4837836"/>
            <a:ext cx="912364" cy="58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5" descr="D:\БФТ\2014\Иконки новые\Утвержденные иконки png\ацк-бюджетный учет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485" y="4229348"/>
            <a:ext cx="767715" cy="799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6" descr="D:\БФТ\2014\Иконки новые\Утвержденные иконки png\ацк-планирование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528405"/>
            <a:ext cx="625890" cy="78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7" descr="D:\БФТ\2014\Иконки новые\Утвержденные иконки png\госзаказ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759" y="1804149"/>
            <a:ext cx="791876" cy="747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53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ru-RU" dirty="0"/>
              <a:t>ООО «БЮДЖЕТНЫЕ И ФИНАНСОВЫЕ ТЕХНОЛОГИИ»</a:t>
            </a:r>
            <a:endParaRPr lang="en-US" dirty="0"/>
          </a:p>
          <a:p>
            <a:pPr>
              <a:spcAft>
                <a:spcPts val="0"/>
              </a:spcAft>
            </a:pPr>
            <a:r>
              <a:rPr lang="ru-RU" b="0" dirty="0" smtClean="0"/>
              <a:t>тел</a:t>
            </a:r>
            <a:r>
              <a:rPr lang="ru-RU" b="0" dirty="0"/>
              <a:t>./факс: (495) 784-70-00; </a:t>
            </a:r>
          </a:p>
          <a:p>
            <a:pPr>
              <a:spcAft>
                <a:spcPts val="0"/>
              </a:spcAft>
            </a:pPr>
            <a:r>
              <a:rPr lang="ru-RU" b="0" dirty="0" err="1"/>
              <a:t>E-mail</a:t>
            </a:r>
            <a:r>
              <a:rPr lang="ru-RU" b="0" dirty="0"/>
              <a:t>: </a:t>
            </a:r>
            <a:r>
              <a:rPr lang="ru-RU" b="0" dirty="0" err="1"/>
              <a:t>info@bftcom.com</a:t>
            </a:r>
            <a:endParaRPr lang="ru-RU" b="0" dirty="0"/>
          </a:p>
          <a:p>
            <a:pPr>
              <a:spcAft>
                <a:spcPts val="0"/>
              </a:spcAft>
            </a:pPr>
            <a:r>
              <a:rPr lang="ru-RU" b="0" dirty="0" err="1"/>
              <a:t>www.bftcom.com</a:t>
            </a:r>
            <a:endParaRPr lang="ru-RU" b="0" dirty="0"/>
          </a:p>
          <a:p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ru-RU" dirty="0" smtClean="0"/>
              <a:t>Спасибо</a:t>
            </a:r>
            <a:br>
              <a:rPr lang="ru-RU" dirty="0" smtClean="0"/>
            </a:br>
            <a:r>
              <a:rPr lang="ru-RU" dirty="0" smtClean="0"/>
              <a:t>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736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 flipH="1">
            <a:off x="0" y="-197254"/>
            <a:ext cx="9905999" cy="7512454"/>
            <a:chOff x="-1" y="259946"/>
            <a:chExt cx="9905999" cy="7512454"/>
          </a:xfrm>
        </p:grpSpPr>
        <p:pic>
          <p:nvPicPr>
            <p:cNvPr id="18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 b="21898"/>
            <a:stretch/>
          </p:blipFill>
          <p:spPr bwMode="auto">
            <a:xfrm flipH="1">
              <a:off x="2545703" y="1124908"/>
              <a:ext cx="7360295" cy="586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/>
            <a:stretch/>
          </p:blipFill>
          <p:spPr bwMode="auto">
            <a:xfrm>
              <a:off x="-1" y="259946"/>
              <a:ext cx="7360295" cy="7512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Группа 13"/>
          <p:cNvGrpSpPr/>
          <p:nvPr/>
        </p:nvGrpSpPr>
        <p:grpSpPr>
          <a:xfrm>
            <a:off x="5638800" y="4724400"/>
            <a:ext cx="3810000" cy="1681401"/>
            <a:chOff x="947598" y="1447800"/>
            <a:chExt cx="8806002" cy="3886200"/>
          </a:xfrm>
        </p:grpSpPr>
        <p:pic>
          <p:nvPicPr>
            <p:cNvPr id="15" name="Picture 2" descr="D:\БФТ\2014\Технологии успеха\без подставки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9400" y="1447800"/>
              <a:ext cx="3124200" cy="2456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3" descr="D:\БФТ\2014\Инфографика и схемы\Инфографика для практики успеха\6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7598" y="2286000"/>
              <a:ext cx="7358202" cy="304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Заголовок 6"/>
          <p:cNvSpPr>
            <a:spLocks noGrp="1"/>
          </p:cNvSpPr>
          <p:nvPr>
            <p:ph type="title"/>
          </p:nvPr>
        </p:nvSpPr>
        <p:spPr>
          <a:xfrm>
            <a:off x="2148840" y="402335"/>
            <a:ext cx="7266623" cy="859536"/>
          </a:xfrm>
        </p:spPr>
        <p:txBody>
          <a:bodyPr>
            <a:normAutofit/>
          </a:bodyPr>
          <a:lstStyle/>
          <a:p>
            <a:r>
              <a:rPr lang="ru-RU" dirty="0"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О </a:t>
            </a:r>
            <a:r>
              <a:rPr lang="ru-RU" dirty="0" smtClean="0"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КОМПАНИИ БФТ</a:t>
            </a:r>
            <a:r>
              <a:rPr lang="ru-RU" dirty="0"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dirty="0"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pic>
        <p:nvPicPr>
          <p:cNvPr id="5122" name="Picture 2" descr="D:\БФТ\2014\Презентации\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91" y="1676400"/>
            <a:ext cx="4290999" cy="2558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5638800" y="1524000"/>
            <a:ext cx="3505200" cy="3110516"/>
            <a:chOff x="685800" y="1828800"/>
            <a:chExt cx="3505200" cy="3110516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85800" y="1828800"/>
              <a:ext cx="3505200" cy="128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85800" y="3429000"/>
              <a:ext cx="3452340" cy="15103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Picture 2" descr="D:\БФТ\2014\Презентации\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91" y="4587199"/>
            <a:ext cx="4290999" cy="188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76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90600" y="3200400"/>
            <a:ext cx="6400800" cy="1828800"/>
          </a:xfrm>
        </p:spPr>
        <p:txBody>
          <a:bodyPr>
            <a:normAutofit/>
          </a:bodyPr>
          <a:lstStyle/>
          <a:p>
            <a:pPr>
              <a:spcBef>
                <a:spcPts val="500"/>
              </a:spcBef>
              <a:spcAft>
                <a:spcPts val="1000"/>
              </a:spcAft>
            </a:pPr>
            <a:r>
              <a:rPr lang="ru-RU" sz="1900" dirty="0"/>
              <a:t>информационно-технологическое обеспечение системы управления государственными и муниципальными закупками на региональном и муниципальном уровнях в рамках контрактной системы</a:t>
            </a:r>
          </a:p>
        </p:txBody>
      </p:sp>
      <p:sp>
        <p:nvSpPr>
          <p:cNvPr id="3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2437" y="5897880"/>
            <a:ext cx="2898648" cy="310896"/>
          </a:xfrm>
        </p:spPr>
        <p:txBody>
          <a:bodyPr/>
          <a:lstStyle/>
          <a:p>
            <a:r>
              <a:rPr lang="ru-RU" dirty="0" smtClean="0"/>
              <a:t>Олег Евгеньевич Скориков</a:t>
            </a:r>
            <a:endParaRPr lang="ru-RU" dirty="0"/>
          </a:p>
        </p:txBody>
      </p:sp>
      <p:sp>
        <p:nvSpPr>
          <p:cNvPr id="4" name="Текст 9"/>
          <p:cNvSpPr>
            <a:spLocks noGrp="1"/>
          </p:cNvSpPr>
          <p:nvPr>
            <p:ph type="body" sz="quarter" idx="11"/>
          </p:nvPr>
        </p:nvSpPr>
        <p:spPr>
          <a:xfrm>
            <a:off x="1212436" y="6217920"/>
            <a:ext cx="6102764" cy="48768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начальник отдела внедрения</a:t>
            </a:r>
          </a:p>
          <a:p>
            <a:r>
              <a:rPr lang="ru-RU" dirty="0" smtClean="0"/>
              <a:t>ПЦ «АЦК-Госзаказ»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870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Группа 64"/>
          <p:cNvGrpSpPr/>
          <p:nvPr/>
        </p:nvGrpSpPr>
        <p:grpSpPr>
          <a:xfrm flipH="1">
            <a:off x="0" y="-197254"/>
            <a:ext cx="9905999" cy="7512454"/>
            <a:chOff x="-1" y="259946"/>
            <a:chExt cx="9905999" cy="7512454"/>
          </a:xfrm>
        </p:grpSpPr>
        <p:pic>
          <p:nvPicPr>
            <p:cNvPr id="66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 b="21898"/>
            <a:stretch/>
          </p:blipFill>
          <p:spPr bwMode="auto">
            <a:xfrm flipH="1">
              <a:off x="2545703" y="1124908"/>
              <a:ext cx="7360295" cy="586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/>
            <a:stretch/>
          </p:blipFill>
          <p:spPr bwMode="auto">
            <a:xfrm>
              <a:off x="-1" y="259946"/>
              <a:ext cx="7360295" cy="7512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8840" y="402335"/>
            <a:ext cx="7266623" cy="664465"/>
          </a:xfrm>
        </p:spPr>
        <p:txBody>
          <a:bodyPr vert="horz" lIns="0" tIns="0" rIns="0" bIns="0" rtlCol="0" anchor="t">
            <a:norm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dirty="0"/>
              <a:t>Состав </a:t>
            </a:r>
            <a:r>
              <a:rPr lang="ru-RU" dirty="0" smtClean="0"/>
              <a:t>Региональной (муниципальной) информационной системы</a:t>
            </a:r>
            <a:endParaRPr lang="ru-RU" dirty="0"/>
          </a:p>
        </p:txBody>
      </p:sp>
      <p:sp>
        <p:nvSpPr>
          <p:cNvPr id="34" name="Freeform 4"/>
          <p:cNvSpPr/>
          <p:nvPr/>
        </p:nvSpPr>
        <p:spPr>
          <a:xfrm>
            <a:off x="3621429" y="1717489"/>
            <a:ext cx="2651514" cy="1369375"/>
          </a:xfrm>
          <a:custGeom>
            <a:avLst/>
            <a:gdLst>
              <a:gd name="connsiteX0" fmla="*/ 0 w 2918893"/>
              <a:gd name="connsiteY0" fmla="*/ 0 h 1601199"/>
              <a:gd name="connsiteX1" fmla="*/ 926379 w 2918893"/>
              <a:gd name="connsiteY1" fmla="*/ 1601199 h 1601199"/>
              <a:gd name="connsiteX2" fmla="*/ 2000500 w 2918893"/>
              <a:gd name="connsiteY2" fmla="*/ 1601199 h 1601199"/>
              <a:gd name="connsiteX3" fmla="*/ 2918893 w 2918893"/>
              <a:gd name="connsiteY3" fmla="*/ 0 h 1601199"/>
              <a:gd name="connsiteX4" fmla="*/ 0 w 2918893"/>
              <a:gd name="connsiteY4" fmla="*/ 0 h 160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8893" h="1601199">
                <a:moveTo>
                  <a:pt x="0" y="0"/>
                </a:moveTo>
                <a:lnTo>
                  <a:pt x="926379" y="1601199"/>
                </a:lnTo>
                <a:lnTo>
                  <a:pt x="2000500" y="1601199"/>
                </a:lnTo>
                <a:lnTo>
                  <a:pt x="291889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9999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5"/>
          <p:cNvSpPr/>
          <p:nvPr/>
        </p:nvSpPr>
        <p:spPr>
          <a:xfrm>
            <a:off x="5445683" y="1715364"/>
            <a:ext cx="2174317" cy="2165866"/>
          </a:xfrm>
          <a:custGeom>
            <a:avLst/>
            <a:gdLst>
              <a:gd name="connsiteX0" fmla="*/ 914400 w 2393576"/>
              <a:gd name="connsiteY0" fmla="*/ 0 h 2532529"/>
              <a:gd name="connsiteX1" fmla="*/ 0 w 2393576"/>
              <a:gd name="connsiteY1" fmla="*/ 1600200 h 2532529"/>
              <a:gd name="connsiteX2" fmla="*/ 533400 w 2393576"/>
              <a:gd name="connsiteY2" fmla="*/ 2528047 h 2532529"/>
              <a:gd name="connsiteX3" fmla="*/ 2393576 w 2393576"/>
              <a:gd name="connsiteY3" fmla="*/ 2532529 h 2532529"/>
              <a:gd name="connsiteX4" fmla="*/ 914400 w 2393576"/>
              <a:gd name="connsiteY4" fmla="*/ 0 h 2532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3576" h="2532529">
                <a:moveTo>
                  <a:pt x="914400" y="0"/>
                </a:moveTo>
                <a:lnTo>
                  <a:pt x="0" y="1600200"/>
                </a:lnTo>
                <a:lnTo>
                  <a:pt x="533400" y="2528047"/>
                </a:lnTo>
                <a:lnTo>
                  <a:pt x="2393576" y="2532529"/>
                </a:lnTo>
                <a:lnTo>
                  <a:pt x="914400" y="0"/>
                </a:lnTo>
                <a:close/>
              </a:path>
            </a:pathLst>
          </a:custGeom>
          <a:solidFill>
            <a:srgbClr val="6AB80C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1"/>
          <p:cNvSpPr/>
          <p:nvPr/>
        </p:nvSpPr>
        <p:spPr>
          <a:xfrm flipV="1">
            <a:off x="5445683" y="3881230"/>
            <a:ext cx="2174317" cy="2165866"/>
          </a:xfrm>
          <a:custGeom>
            <a:avLst/>
            <a:gdLst>
              <a:gd name="connsiteX0" fmla="*/ 914400 w 2393576"/>
              <a:gd name="connsiteY0" fmla="*/ 0 h 2532529"/>
              <a:gd name="connsiteX1" fmla="*/ 0 w 2393576"/>
              <a:gd name="connsiteY1" fmla="*/ 1600200 h 2532529"/>
              <a:gd name="connsiteX2" fmla="*/ 533400 w 2393576"/>
              <a:gd name="connsiteY2" fmla="*/ 2528047 h 2532529"/>
              <a:gd name="connsiteX3" fmla="*/ 2393576 w 2393576"/>
              <a:gd name="connsiteY3" fmla="*/ 2532529 h 2532529"/>
              <a:gd name="connsiteX4" fmla="*/ 914400 w 2393576"/>
              <a:gd name="connsiteY4" fmla="*/ 0 h 2532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3576" h="2532529">
                <a:moveTo>
                  <a:pt x="914400" y="0"/>
                </a:moveTo>
                <a:lnTo>
                  <a:pt x="0" y="1600200"/>
                </a:lnTo>
                <a:lnTo>
                  <a:pt x="533400" y="2528047"/>
                </a:lnTo>
                <a:lnTo>
                  <a:pt x="2393576" y="2532529"/>
                </a:lnTo>
                <a:lnTo>
                  <a:pt x="914400" y="0"/>
                </a:lnTo>
                <a:close/>
              </a:path>
            </a:pathLst>
          </a:custGeom>
          <a:solidFill>
            <a:srgbClr val="009900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2"/>
          <p:cNvSpPr/>
          <p:nvPr/>
        </p:nvSpPr>
        <p:spPr>
          <a:xfrm flipV="1">
            <a:off x="3621429" y="4672623"/>
            <a:ext cx="2651514" cy="1369375"/>
          </a:xfrm>
          <a:custGeom>
            <a:avLst/>
            <a:gdLst>
              <a:gd name="connsiteX0" fmla="*/ 0 w 2918893"/>
              <a:gd name="connsiteY0" fmla="*/ 0 h 1601199"/>
              <a:gd name="connsiteX1" fmla="*/ 926379 w 2918893"/>
              <a:gd name="connsiteY1" fmla="*/ 1601199 h 1601199"/>
              <a:gd name="connsiteX2" fmla="*/ 2000500 w 2918893"/>
              <a:gd name="connsiteY2" fmla="*/ 1601199 h 1601199"/>
              <a:gd name="connsiteX3" fmla="*/ 2918893 w 2918893"/>
              <a:gd name="connsiteY3" fmla="*/ 0 h 1601199"/>
              <a:gd name="connsiteX4" fmla="*/ 0 w 2918893"/>
              <a:gd name="connsiteY4" fmla="*/ 0 h 160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8893" h="1601199">
                <a:moveTo>
                  <a:pt x="0" y="0"/>
                </a:moveTo>
                <a:lnTo>
                  <a:pt x="926379" y="1601199"/>
                </a:lnTo>
                <a:lnTo>
                  <a:pt x="2000500" y="1601199"/>
                </a:lnTo>
                <a:lnTo>
                  <a:pt x="2918893" y="0"/>
                </a:ln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4"/>
          <p:cNvSpPr/>
          <p:nvPr/>
        </p:nvSpPr>
        <p:spPr>
          <a:xfrm flipH="1">
            <a:off x="2286000" y="1715364"/>
            <a:ext cx="2174317" cy="2165866"/>
          </a:xfrm>
          <a:custGeom>
            <a:avLst/>
            <a:gdLst>
              <a:gd name="connsiteX0" fmla="*/ 914400 w 2393576"/>
              <a:gd name="connsiteY0" fmla="*/ 0 h 2532529"/>
              <a:gd name="connsiteX1" fmla="*/ 0 w 2393576"/>
              <a:gd name="connsiteY1" fmla="*/ 1600200 h 2532529"/>
              <a:gd name="connsiteX2" fmla="*/ 533400 w 2393576"/>
              <a:gd name="connsiteY2" fmla="*/ 2528047 h 2532529"/>
              <a:gd name="connsiteX3" fmla="*/ 2393576 w 2393576"/>
              <a:gd name="connsiteY3" fmla="*/ 2532529 h 2532529"/>
              <a:gd name="connsiteX4" fmla="*/ 914400 w 2393576"/>
              <a:gd name="connsiteY4" fmla="*/ 0 h 2532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3576" h="2532529">
                <a:moveTo>
                  <a:pt x="914400" y="0"/>
                </a:moveTo>
                <a:lnTo>
                  <a:pt x="0" y="1600200"/>
                </a:lnTo>
                <a:lnTo>
                  <a:pt x="533400" y="2528047"/>
                </a:lnTo>
                <a:lnTo>
                  <a:pt x="2393576" y="2532529"/>
                </a:lnTo>
                <a:lnTo>
                  <a:pt x="91440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6"/>
          <p:cNvSpPr/>
          <p:nvPr/>
        </p:nvSpPr>
        <p:spPr>
          <a:xfrm flipH="1" flipV="1">
            <a:off x="2286000" y="3881230"/>
            <a:ext cx="2174317" cy="2165866"/>
          </a:xfrm>
          <a:custGeom>
            <a:avLst/>
            <a:gdLst>
              <a:gd name="connsiteX0" fmla="*/ 914400 w 2393576"/>
              <a:gd name="connsiteY0" fmla="*/ 0 h 2532529"/>
              <a:gd name="connsiteX1" fmla="*/ 0 w 2393576"/>
              <a:gd name="connsiteY1" fmla="*/ 1600200 h 2532529"/>
              <a:gd name="connsiteX2" fmla="*/ 533400 w 2393576"/>
              <a:gd name="connsiteY2" fmla="*/ 2528047 h 2532529"/>
              <a:gd name="connsiteX3" fmla="*/ 2393576 w 2393576"/>
              <a:gd name="connsiteY3" fmla="*/ 2532529 h 2532529"/>
              <a:gd name="connsiteX4" fmla="*/ 914400 w 2393576"/>
              <a:gd name="connsiteY4" fmla="*/ 0 h 2532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3576" h="2532529">
                <a:moveTo>
                  <a:pt x="914400" y="0"/>
                </a:moveTo>
                <a:lnTo>
                  <a:pt x="0" y="1600200"/>
                </a:lnTo>
                <a:lnTo>
                  <a:pt x="533400" y="2528047"/>
                </a:lnTo>
                <a:lnTo>
                  <a:pt x="2393576" y="2532529"/>
                </a:lnTo>
                <a:lnTo>
                  <a:pt x="914400" y="0"/>
                </a:lnTo>
                <a:close/>
              </a:path>
            </a:pathLst>
          </a:custGeom>
          <a:solidFill>
            <a:srgbClr val="9FC1C5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4191258" y="4820757"/>
            <a:ext cx="1599942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chemeClr val="accent6">
                    <a:lumMod val="25000"/>
                    <a:lumOff val="7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Внутренний портал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702321" y="1848957"/>
            <a:ext cx="2469879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>
                <a:solidFill>
                  <a:schemeClr val="bg1"/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pPr>
              <a:lnSpc>
                <a:spcPct val="80000"/>
              </a:lnSpc>
            </a:pPr>
            <a:r>
              <a:rPr lang="ru-RU" sz="1400" dirty="0" smtClean="0">
                <a:solidFill>
                  <a:srgbClr val="003E00"/>
                </a:solidFill>
              </a:rPr>
              <a:t>АЦК-Госзаказ</a:t>
            </a:r>
            <a:endParaRPr lang="en-US" sz="1400" dirty="0">
              <a:solidFill>
                <a:srgbClr val="003E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838169" y="2514600"/>
            <a:ext cx="1019831" cy="4370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АЦК-</a:t>
            </a:r>
          </a:p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Финансы</a:t>
            </a:r>
            <a:endParaRPr lang="en-US" sz="1400" b="1" dirty="0">
              <a:solidFill>
                <a:schemeClr val="accent5">
                  <a:lumMod val="75000"/>
                </a:schemeClr>
              </a:solidFill>
              <a:effectLst>
                <a:outerShdw blurRad="101600" dist="38100" dir="5400000" sx="101000" sy="101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0" name="TextBox 49"/>
          <p:cNvSpPr txBox="1"/>
          <p:nvPr/>
        </p:nvSpPr>
        <p:spPr>
          <a:xfrm flipH="1">
            <a:off x="5410200" y="4038802"/>
            <a:ext cx="182082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АЦК-</a:t>
            </a:r>
          </a:p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Бюджетный </a:t>
            </a:r>
          </a:p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контроль</a:t>
            </a:r>
            <a:endParaRPr lang="en-US" sz="1400" b="1" dirty="0">
              <a:solidFill>
                <a:schemeClr val="accent5">
                  <a:lumMod val="75000"/>
                </a:schemeClr>
              </a:solidFill>
              <a:effectLst>
                <a:outerShdw blurRad="101600" dist="38100" dir="5400000" sx="101000" sy="101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1" name="TextBox 50"/>
          <p:cNvSpPr txBox="1"/>
          <p:nvPr/>
        </p:nvSpPr>
        <p:spPr>
          <a:xfrm flipH="1">
            <a:off x="2927653" y="2514600"/>
            <a:ext cx="1491947" cy="4370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АЦК-</a:t>
            </a:r>
          </a:p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Планирование</a:t>
            </a:r>
            <a:endParaRPr lang="en-US" sz="1400" b="1" dirty="0">
              <a:solidFill>
                <a:schemeClr val="accent5">
                  <a:lumMod val="75000"/>
                </a:schemeClr>
              </a:solidFill>
              <a:effectLst>
                <a:outerShdw blurRad="101600" dist="38100" dir="5400000" sx="101000" sy="101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2" name="TextBox 51"/>
          <p:cNvSpPr txBox="1"/>
          <p:nvPr/>
        </p:nvSpPr>
        <p:spPr>
          <a:xfrm flipH="1">
            <a:off x="2590800" y="4038802"/>
            <a:ext cx="165691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АЦК-</a:t>
            </a:r>
          </a:p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60000"/>
                    </a:prstClr>
                  </a:outerShdw>
                </a:effectLst>
              </a:rPr>
              <a:t>Бюджетный учет</a:t>
            </a:r>
            <a:endParaRPr lang="en-US" sz="1400" b="1" dirty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101600" dist="38100" dir="5400000" sx="101000" sy="101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57200" y="2293203"/>
            <a:ext cx="205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171450" indent="-171450">
              <a:buFont typeface="Arial" panose="020B0604020202020204" pitchFamily="34" charset="0"/>
              <a:buChar char="•"/>
              <a:defRPr sz="1200"/>
            </a:lvl1pPr>
          </a:lstStyle>
          <a:p>
            <a:pPr marL="0" indent="0" algn="ctr">
              <a:buNone/>
            </a:pPr>
            <a:r>
              <a:rPr lang="ru-RU" dirty="0"/>
              <a:t>Формирование и уточнение бюджета с использованием сведений плана-закупок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666783" y="1219200"/>
            <a:ext cx="46629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О</a:t>
            </a:r>
            <a:r>
              <a:rPr lang="ru-RU" sz="1200" dirty="0" smtClean="0"/>
              <a:t>рганизация процесса проведения закупки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180460" y="6222346"/>
            <a:ext cx="3569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00"/>
            </a:lvl1pPr>
          </a:lstStyle>
          <a:p>
            <a:pPr algn="ctr"/>
            <a:r>
              <a:rPr lang="ru-RU" dirty="0"/>
              <a:t>Верхнеуровневый анализ и мониторинг процесса проведения закупок руководителем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083857" y="4876800"/>
            <a:ext cx="2745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indent="0">
              <a:buFont typeface="Arial" panose="020B0604020202020204" pitchFamily="34" charset="0"/>
              <a:buNone/>
              <a:defRPr sz="1200"/>
            </a:lvl1pPr>
          </a:lstStyle>
          <a:p>
            <a:pPr algn="ctr"/>
            <a:r>
              <a:rPr lang="ru-RU" dirty="0"/>
              <a:t>Поддержка процедур проведения </a:t>
            </a:r>
            <a:r>
              <a:rPr lang="ru-RU" dirty="0" smtClean="0"/>
              <a:t>контрольных мероприятий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533400" y="4623137"/>
            <a:ext cx="182880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/>
            </a:lvl1pPr>
          </a:lstStyle>
          <a:p>
            <a:pPr marL="171450" indent="-171450" 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/>
              <a:t>Учет контрактов и договоров</a:t>
            </a:r>
          </a:p>
          <a:p>
            <a:pPr marL="171450" indent="-171450" 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/>
              <a:t>Учет  результатов исполнения контрактов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239000" y="2357735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/>
            </a:lvl1pPr>
          </a:lstStyle>
          <a:p>
            <a:r>
              <a:rPr lang="ru-RU" dirty="0"/>
              <a:t>Финансовый контроль процесса закупок</a:t>
            </a:r>
          </a:p>
        </p:txBody>
      </p:sp>
      <p:pic>
        <p:nvPicPr>
          <p:cNvPr id="59" name="Picture 2" descr="D:\БФТ\2014\Иконки новые\Утвержденные иконки png\ацк-финансы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100501"/>
            <a:ext cx="762000" cy="633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3" descr="D:\БФТ\2014\Иконки новые\Утвержденные иконки png\ацк-бюджетный контроль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900" y="4724400"/>
            <a:ext cx="622300" cy="71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D:\БФТ\2014\Иконки новые\Утвержденные иконки png\внутренний портал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333" y="5334000"/>
            <a:ext cx="912364" cy="58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5" descr="D:\БФТ\2014\Иконки новые\Утвержденные иконки png\ацк-бюджетный учет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885" y="4686548"/>
            <a:ext cx="767715" cy="799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6" descr="D:\БФТ\2014\Иконки новые\Утвержденные иконки png\ацк-планирование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024569"/>
            <a:ext cx="625890" cy="78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7" descr="D:\БФТ\2014\Иконки новые\Утвержденные иконки png\госзаказ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159" y="2133600"/>
            <a:ext cx="791876" cy="747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22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/>
        </p:nvGrpSpPr>
        <p:grpSpPr>
          <a:xfrm flipH="1">
            <a:off x="0" y="-197254"/>
            <a:ext cx="9905999" cy="7512454"/>
            <a:chOff x="-1" y="259946"/>
            <a:chExt cx="9905999" cy="7512454"/>
          </a:xfrm>
        </p:grpSpPr>
        <p:pic>
          <p:nvPicPr>
            <p:cNvPr id="27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 b="21898"/>
            <a:stretch/>
          </p:blipFill>
          <p:spPr bwMode="auto">
            <a:xfrm flipH="1">
              <a:off x="2545703" y="1124908"/>
              <a:ext cx="7360295" cy="586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/>
            <a:stretch/>
          </p:blipFill>
          <p:spPr bwMode="auto">
            <a:xfrm>
              <a:off x="-1" y="259946"/>
              <a:ext cx="7360295" cy="7512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Обеспечение Единого информационного пространства в сфере закупок</a:t>
            </a:r>
            <a:endParaRPr lang="ru-RU" dirty="0"/>
          </a:p>
        </p:txBody>
      </p:sp>
      <p:sp>
        <p:nvSpPr>
          <p:cNvPr id="20" name="TextBox 17"/>
          <p:cNvSpPr txBox="1">
            <a:spLocks noChangeArrowheads="1"/>
          </p:cNvSpPr>
          <p:nvPr/>
        </p:nvSpPr>
        <p:spPr bwMode="auto">
          <a:xfrm>
            <a:off x="7620000" y="3048000"/>
            <a:ext cx="18479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ru-RU" sz="1400" b="1" dirty="0" smtClean="0">
                <a:solidFill>
                  <a:srgbClr val="002D59"/>
                </a:solidFill>
                <a:latin typeface="Arial" pitchFamily="34" charset="0"/>
              </a:rPr>
              <a:t>ООС и ЭТП</a:t>
            </a:r>
            <a:endParaRPr lang="ru-RU" sz="1400" b="1" dirty="0">
              <a:solidFill>
                <a:srgbClr val="002D59"/>
              </a:solidFill>
              <a:latin typeface="Arial" pitchFamily="34" charset="0"/>
            </a:endParaRPr>
          </a:p>
        </p:txBody>
      </p:sp>
      <p:pic>
        <p:nvPicPr>
          <p:cNvPr id="15" name="Picture 4" descr="C:\Users\a.romashkina\Desktop\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9307" y="4485086"/>
            <a:ext cx="1980493" cy="1721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7600" y="1295400"/>
            <a:ext cx="2590800" cy="2188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a.romashkina\Desktop\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727" y="4515215"/>
            <a:ext cx="2237873" cy="1691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8000" y="4595173"/>
            <a:ext cx="1897753" cy="172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БФТ\2014\Иконки png\f_4a5c39443e1bc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4346">
            <a:off x="7891591" y="1295400"/>
            <a:ext cx="1296663" cy="129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1974523"/>
            <a:ext cx="967849" cy="998494"/>
          </a:xfrm>
          <a:prstGeom prst="rect">
            <a:avLst/>
          </a:prstGeom>
        </p:spPr>
      </p:pic>
      <p:pic>
        <p:nvPicPr>
          <p:cNvPr id="1027" name="Picture 3" descr="D:\БФТ\2014\Иконки png\write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203" y="1869866"/>
            <a:ext cx="1026997" cy="102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Группа 32"/>
          <p:cNvGrpSpPr/>
          <p:nvPr/>
        </p:nvGrpSpPr>
        <p:grpSpPr>
          <a:xfrm rot="19005250">
            <a:off x="2509725" y="3934673"/>
            <a:ext cx="1333630" cy="208828"/>
            <a:chOff x="6085804" y="4024825"/>
            <a:chExt cx="1660452" cy="175292"/>
          </a:xfrm>
        </p:grpSpPr>
        <p:sp>
          <p:nvSpPr>
            <p:cNvPr id="34" name="Line 8"/>
            <p:cNvSpPr>
              <a:spLocks noChangeShapeType="1"/>
            </p:cNvSpPr>
            <p:nvPr/>
          </p:nvSpPr>
          <p:spPr bwMode="auto">
            <a:xfrm flipH="1" flipV="1">
              <a:off x="6096000" y="4200117"/>
              <a:ext cx="1650256" cy="0"/>
            </a:xfrm>
            <a:prstGeom prst="line">
              <a:avLst/>
            </a:prstGeom>
            <a:ln w="38100">
              <a:solidFill>
                <a:schemeClr val="bg2"/>
              </a:solidFill>
              <a:headEnd/>
              <a:tailEnd type="triangle" w="med" len="med"/>
            </a:ln>
            <a:effectLst/>
            <a:extLst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35" name="Line 8"/>
            <p:cNvSpPr>
              <a:spLocks noChangeShapeType="1"/>
            </p:cNvSpPr>
            <p:nvPr/>
          </p:nvSpPr>
          <p:spPr bwMode="auto">
            <a:xfrm flipV="1">
              <a:off x="6085804" y="4024825"/>
              <a:ext cx="1650256" cy="8654"/>
            </a:xfrm>
            <a:prstGeom prst="line">
              <a:avLst/>
            </a:prstGeom>
            <a:ln w="38100">
              <a:solidFill>
                <a:schemeClr val="bg2"/>
              </a:solidFill>
              <a:prstDash val="dash"/>
              <a:headEnd/>
              <a:tailEnd type="triangle" w="med" len="med"/>
            </a:ln>
            <a:effectLst/>
            <a:extLst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endParaRPr lang="ru-RU"/>
            </a:p>
          </p:txBody>
        </p:sp>
      </p:grpSp>
      <p:grpSp>
        <p:nvGrpSpPr>
          <p:cNvPr id="36" name="Группа 35"/>
          <p:cNvGrpSpPr/>
          <p:nvPr/>
        </p:nvGrpSpPr>
        <p:grpSpPr>
          <a:xfrm rot="2594750" flipH="1">
            <a:off x="6062645" y="3934673"/>
            <a:ext cx="1333630" cy="208828"/>
            <a:chOff x="6085804" y="4024825"/>
            <a:chExt cx="1660452" cy="175292"/>
          </a:xfrm>
        </p:grpSpPr>
        <p:sp>
          <p:nvSpPr>
            <p:cNvPr id="37" name="Line 8"/>
            <p:cNvSpPr>
              <a:spLocks noChangeShapeType="1"/>
            </p:cNvSpPr>
            <p:nvPr/>
          </p:nvSpPr>
          <p:spPr bwMode="auto">
            <a:xfrm flipH="1" flipV="1">
              <a:off x="6096000" y="4200117"/>
              <a:ext cx="1650256" cy="0"/>
            </a:xfrm>
            <a:prstGeom prst="line">
              <a:avLst/>
            </a:prstGeom>
            <a:ln w="38100">
              <a:solidFill>
                <a:schemeClr val="bg2"/>
              </a:solidFill>
              <a:headEnd/>
              <a:tailEnd type="triangle" w="med" len="med"/>
            </a:ln>
            <a:effectLst/>
            <a:extLst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38" name="Line 8"/>
            <p:cNvSpPr>
              <a:spLocks noChangeShapeType="1"/>
            </p:cNvSpPr>
            <p:nvPr/>
          </p:nvSpPr>
          <p:spPr bwMode="auto">
            <a:xfrm flipV="1">
              <a:off x="6085804" y="4024825"/>
              <a:ext cx="1650256" cy="8654"/>
            </a:xfrm>
            <a:prstGeom prst="line">
              <a:avLst/>
            </a:prstGeom>
            <a:ln w="38100">
              <a:solidFill>
                <a:schemeClr val="bg2"/>
              </a:solidFill>
              <a:prstDash val="dash"/>
              <a:headEnd/>
              <a:tailEnd type="triangle" w="med" len="med"/>
            </a:ln>
            <a:effectLst/>
            <a:extLst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endParaRPr lang="ru-RU"/>
            </a:p>
          </p:txBody>
        </p:sp>
      </p:grpSp>
      <p:grpSp>
        <p:nvGrpSpPr>
          <p:cNvPr id="40" name="Группа 39"/>
          <p:cNvGrpSpPr/>
          <p:nvPr/>
        </p:nvGrpSpPr>
        <p:grpSpPr>
          <a:xfrm rot="5400000" flipH="1">
            <a:off x="4613048" y="3890234"/>
            <a:ext cx="888732" cy="208830"/>
            <a:chOff x="6085804" y="4024825"/>
            <a:chExt cx="1660452" cy="175292"/>
          </a:xfrm>
        </p:grpSpPr>
        <p:sp>
          <p:nvSpPr>
            <p:cNvPr id="42" name="Line 8"/>
            <p:cNvSpPr>
              <a:spLocks noChangeShapeType="1"/>
            </p:cNvSpPr>
            <p:nvPr/>
          </p:nvSpPr>
          <p:spPr bwMode="auto">
            <a:xfrm flipH="1" flipV="1">
              <a:off x="6096000" y="4200117"/>
              <a:ext cx="1650256" cy="0"/>
            </a:xfrm>
            <a:prstGeom prst="line">
              <a:avLst/>
            </a:prstGeom>
            <a:ln w="38100">
              <a:solidFill>
                <a:schemeClr val="bg2"/>
              </a:solidFill>
              <a:headEnd/>
              <a:tailEnd type="triangle" w="med" len="med"/>
            </a:ln>
            <a:effectLst/>
            <a:extLst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3" name="Line 8"/>
            <p:cNvSpPr>
              <a:spLocks noChangeShapeType="1"/>
            </p:cNvSpPr>
            <p:nvPr/>
          </p:nvSpPr>
          <p:spPr bwMode="auto">
            <a:xfrm flipV="1">
              <a:off x="6085804" y="4024825"/>
              <a:ext cx="1650256" cy="8654"/>
            </a:xfrm>
            <a:prstGeom prst="line">
              <a:avLst/>
            </a:prstGeom>
            <a:ln w="38100">
              <a:solidFill>
                <a:schemeClr val="bg2"/>
              </a:solidFill>
              <a:prstDash val="dash"/>
              <a:headEnd/>
              <a:tailEnd type="triangle" w="med" len="med"/>
            </a:ln>
            <a:effectLst/>
            <a:extLst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endParaRPr lang="ru-RU"/>
            </a:p>
          </p:txBody>
        </p:sp>
      </p:grpSp>
      <p:grpSp>
        <p:nvGrpSpPr>
          <p:cNvPr id="44" name="Группа 43"/>
          <p:cNvGrpSpPr/>
          <p:nvPr/>
        </p:nvGrpSpPr>
        <p:grpSpPr>
          <a:xfrm flipH="1">
            <a:off x="5943600" y="2229572"/>
            <a:ext cx="1486030" cy="208828"/>
            <a:chOff x="6085804" y="4024825"/>
            <a:chExt cx="1660452" cy="175292"/>
          </a:xfrm>
        </p:grpSpPr>
        <p:sp>
          <p:nvSpPr>
            <p:cNvPr id="45" name="Line 8"/>
            <p:cNvSpPr>
              <a:spLocks noChangeShapeType="1"/>
            </p:cNvSpPr>
            <p:nvPr/>
          </p:nvSpPr>
          <p:spPr bwMode="auto">
            <a:xfrm flipH="1" flipV="1">
              <a:off x="6096000" y="4200117"/>
              <a:ext cx="1650256" cy="0"/>
            </a:xfrm>
            <a:prstGeom prst="line">
              <a:avLst/>
            </a:prstGeom>
            <a:ln w="38100">
              <a:solidFill>
                <a:schemeClr val="accent5"/>
              </a:solidFill>
              <a:headEnd/>
              <a:tailEnd type="triangle" w="med" len="med"/>
            </a:ln>
            <a:effectLst/>
            <a:extLst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46" name="Line 8"/>
            <p:cNvSpPr>
              <a:spLocks noChangeShapeType="1"/>
            </p:cNvSpPr>
            <p:nvPr/>
          </p:nvSpPr>
          <p:spPr bwMode="auto">
            <a:xfrm flipV="1">
              <a:off x="6085804" y="4024825"/>
              <a:ext cx="1650256" cy="8654"/>
            </a:xfrm>
            <a:prstGeom prst="line">
              <a:avLst/>
            </a:prstGeom>
            <a:ln w="38100">
              <a:solidFill>
                <a:schemeClr val="accent5"/>
              </a:solidFill>
              <a:prstDash val="dash"/>
              <a:headEnd/>
              <a:tailEnd type="triangle" w="med" len="med"/>
            </a:ln>
            <a:effectLst/>
            <a:extLst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57811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Группа 47"/>
          <p:cNvGrpSpPr/>
          <p:nvPr/>
        </p:nvGrpSpPr>
        <p:grpSpPr>
          <a:xfrm flipH="1">
            <a:off x="0" y="-197254"/>
            <a:ext cx="9905999" cy="7512454"/>
            <a:chOff x="-1" y="259946"/>
            <a:chExt cx="9905999" cy="7512454"/>
          </a:xfrm>
        </p:grpSpPr>
        <p:pic>
          <p:nvPicPr>
            <p:cNvPr id="53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 b="21898"/>
            <a:stretch/>
          </p:blipFill>
          <p:spPr bwMode="auto">
            <a:xfrm flipH="1">
              <a:off x="2545703" y="1124908"/>
              <a:ext cx="7360295" cy="586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/>
            <a:stretch/>
          </p:blipFill>
          <p:spPr bwMode="auto">
            <a:xfrm>
              <a:off x="-1" y="259946"/>
              <a:ext cx="7360295" cy="7512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148841" y="402335"/>
            <a:ext cx="7223760" cy="859536"/>
          </a:xfrm>
        </p:spPr>
        <p:txBody>
          <a:bodyPr/>
          <a:lstStyle/>
          <a:p>
            <a:r>
              <a:rPr lang="ru-RU" dirty="0"/>
              <a:t>Централизованное решение при автоматизации управления проведением процедур закупок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/>
              <a:t>субъекте РФ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391791" y="1718411"/>
            <a:ext cx="1393041" cy="276999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lvl="3" algn="ctr"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ЭТП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090974" y="4221202"/>
            <a:ext cx="2012170" cy="461665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lvl="3" algn="ctr">
              <a:defRPr/>
            </a:pPr>
            <a:r>
              <a:rPr lang="ru-RU" sz="1200" b="1" dirty="0">
                <a:solidFill>
                  <a:schemeClr val="bg1"/>
                </a:solidFill>
              </a:rPr>
              <a:t>Единая база данных </a:t>
            </a:r>
            <a:r>
              <a:rPr lang="ru-RU" sz="1200" b="1" dirty="0" smtClean="0">
                <a:solidFill>
                  <a:schemeClr val="bg1"/>
                </a:solidFill>
              </a:rPr>
              <a:t>системы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5843457" y="2846625"/>
            <a:ext cx="175413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400" b="1" dirty="0">
                <a:solidFill>
                  <a:schemeClr val="accent5"/>
                </a:solidFill>
              </a:rPr>
              <a:t>Бюджет субъекта</a:t>
            </a: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5865813" y="3283803"/>
            <a:ext cx="11603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200" dirty="0">
                <a:solidFill>
                  <a:srgbClr val="263B7E"/>
                </a:solidFill>
              </a:rPr>
              <a:t>Бюджет МО 1</a:t>
            </a:r>
          </a:p>
        </p:txBody>
      </p:sp>
      <p:sp>
        <p:nvSpPr>
          <p:cNvPr id="17" name="TextBox 10"/>
          <p:cNvSpPr txBox="1">
            <a:spLocks noChangeArrowheads="1"/>
          </p:cNvSpPr>
          <p:nvPr/>
        </p:nvSpPr>
        <p:spPr bwMode="auto">
          <a:xfrm>
            <a:off x="5865813" y="3459202"/>
            <a:ext cx="11603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200" dirty="0">
                <a:solidFill>
                  <a:srgbClr val="263B7E"/>
                </a:solidFill>
              </a:rPr>
              <a:t>Бюджет МО 2</a:t>
            </a: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5865813" y="3840202"/>
            <a:ext cx="123328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200" dirty="0">
                <a:solidFill>
                  <a:srgbClr val="263B7E"/>
                </a:solidFill>
              </a:rPr>
              <a:t>Бюджет МО </a:t>
            </a:r>
            <a:r>
              <a:rPr lang="en-US" sz="1200" dirty="0">
                <a:solidFill>
                  <a:srgbClr val="263B7E"/>
                </a:solidFill>
              </a:rPr>
              <a:t>N</a:t>
            </a:r>
            <a:endParaRPr lang="ru-RU" sz="1200" dirty="0">
              <a:solidFill>
                <a:srgbClr val="263B7E"/>
              </a:solidFill>
            </a:endParaRPr>
          </a:p>
        </p:txBody>
      </p:sp>
      <p:sp>
        <p:nvSpPr>
          <p:cNvPr id="20" name="TextBox 14"/>
          <p:cNvSpPr txBox="1">
            <a:spLocks noChangeArrowheads="1"/>
          </p:cNvSpPr>
          <p:nvPr/>
        </p:nvSpPr>
        <p:spPr bwMode="auto">
          <a:xfrm>
            <a:off x="8211372" y="3078202"/>
            <a:ext cx="1023485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300" b="1" dirty="0">
                <a:solidFill>
                  <a:srgbClr val="FF0000"/>
                </a:solidFill>
                <a:latin typeface="+mj-lt"/>
              </a:rPr>
              <a:t>ГРБС/РБС</a:t>
            </a: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7848600" y="4953000"/>
            <a:ext cx="1676796" cy="2159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65205" tIns="41910" rIns="234696" bIns="41910" spcCol="1270"/>
          <a:lstStyle/>
          <a:p>
            <a:pPr marL="0" lvl="1" algn="ctr" defTabSz="1155700">
              <a:lnSpc>
                <a:spcPct val="90000"/>
              </a:lnSpc>
              <a:spcAft>
                <a:spcPct val="20000"/>
              </a:spcAft>
              <a:defRPr/>
            </a:pPr>
            <a:r>
              <a:rPr lang="ru-RU" sz="1300" b="1" dirty="0">
                <a:solidFill>
                  <a:srgbClr val="FF0000"/>
                </a:solidFill>
                <a:latin typeface="+mj-lt"/>
                <a:cs typeface="Arial" pitchFamily="34" charset="0"/>
              </a:rPr>
              <a:t>АУ, БУ, КУ</a:t>
            </a:r>
          </a:p>
        </p:txBody>
      </p:sp>
      <p:cxnSp>
        <p:nvCxnSpPr>
          <p:cNvPr id="26" name="Соединительная линия уступом 25"/>
          <p:cNvCxnSpPr/>
          <p:nvPr/>
        </p:nvCxnSpPr>
        <p:spPr>
          <a:xfrm rot="16200000" flipH="1">
            <a:off x="7358067" y="3360375"/>
            <a:ext cx="826439" cy="560541"/>
          </a:xfrm>
          <a:prstGeom prst="bentConnector2">
            <a:avLst/>
          </a:prstGeom>
          <a:ln w="19050">
            <a:solidFill>
              <a:schemeClr val="accent5"/>
            </a:solidFill>
            <a:prstDash val="dash"/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886451" y="3225839"/>
            <a:ext cx="2165106" cy="11073"/>
          </a:xfrm>
          <a:prstGeom prst="straightConnector1">
            <a:avLst/>
          </a:prstGeom>
          <a:ln w="19050">
            <a:solidFill>
              <a:schemeClr val="accent5"/>
            </a:solidFill>
            <a:prstDash val="dash"/>
            <a:headEnd type="arrow"/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8" name="TextBox 37"/>
          <p:cNvSpPr txBox="1">
            <a:spLocks noChangeArrowheads="1"/>
          </p:cNvSpPr>
          <p:nvPr/>
        </p:nvSpPr>
        <p:spPr bwMode="auto">
          <a:xfrm>
            <a:off x="235744" y="3121064"/>
            <a:ext cx="242490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1200" b="1" dirty="0">
                <a:solidFill>
                  <a:srgbClr val="FF0000"/>
                </a:solidFill>
              </a:rPr>
              <a:t>Сотрудники УО субъекта</a:t>
            </a:r>
          </a:p>
        </p:txBody>
      </p:sp>
      <p:sp>
        <p:nvSpPr>
          <p:cNvPr id="29" name="TextBox 38"/>
          <p:cNvSpPr txBox="1">
            <a:spLocks noChangeArrowheads="1"/>
          </p:cNvSpPr>
          <p:nvPr/>
        </p:nvSpPr>
        <p:spPr bwMode="auto">
          <a:xfrm>
            <a:off x="235744" y="4567535"/>
            <a:ext cx="24249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1200" b="1" dirty="0">
                <a:solidFill>
                  <a:srgbClr val="FF0000"/>
                </a:solidFill>
              </a:rPr>
              <a:t>Контрольный </a:t>
            </a:r>
            <a:r>
              <a:rPr lang="ru-RU" sz="1200" b="1" dirty="0" smtClean="0">
                <a:solidFill>
                  <a:srgbClr val="FF0000"/>
                </a:solidFill>
              </a:rPr>
              <a:t>орган, </a:t>
            </a:r>
          </a:p>
          <a:p>
            <a:pPr algn="ctr" eaLnBrk="1" hangingPunct="1"/>
            <a:r>
              <a:rPr lang="ru-RU" sz="1200" b="1" dirty="0" smtClean="0">
                <a:solidFill>
                  <a:srgbClr val="FF0000"/>
                </a:solidFill>
              </a:rPr>
              <a:t>РО</a:t>
            </a:r>
            <a:r>
              <a:rPr lang="en-US" sz="1200" b="1" dirty="0" smtClean="0">
                <a:solidFill>
                  <a:srgbClr val="FF0000"/>
                </a:solidFill>
              </a:rPr>
              <a:t> </a:t>
            </a:r>
            <a:r>
              <a:rPr lang="ru-RU" sz="1200" b="1" dirty="0" smtClean="0">
                <a:solidFill>
                  <a:srgbClr val="FF0000"/>
                </a:solidFill>
              </a:rPr>
              <a:t>по</a:t>
            </a:r>
            <a:r>
              <a:rPr lang="en-US" sz="1200" b="1" dirty="0" smtClean="0">
                <a:solidFill>
                  <a:srgbClr val="FF0000"/>
                </a:solidFill>
              </a:rPr>
              <a:t> </a:t>
            </a:r>
            <a:r>
              <a:rPr lang="ru-RU" sz="1200" b="1" dirty="0" smtClean="0">
                <a:solidFill>
                  <a:srgbClr val="FF0000"/>
                </a:solidFill>
              </a:rPr>
              <a:t>РКС</a:t>
            </a:r>
            <a:endParaRPr lang="ru-RU" sz="1200" b="1" dirty="0">
              <a:solidFill>
                <a:srgbClr val="FF0000"/>
              </a:solidFill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>
            <a:off x="2693790" y="3154402"/>
            <a:ext cx="1547813" cy="1588"/>
          </a:xfrm>
          <a:prstGeom prst="straightConnector1">
            <a:avLst/>
          </a:prstGeom>
          <a:ln w="19050">
            <a:solidFill>
              <a:schemeClr val="accent5"/>
            </a:solidFill>
            <a:prstDash val="dash"/>
            <a:headEnd type="arrow"/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2706093" y="3505200"/>
            <a:ext cx="1523207" cy="1588"/>
          </a:xfrm>
          <a:prstGeom prst="straightConnector1">
            <a:avLst/>
          </a:prstGeom>
          <a:ln w="19050">
            <a:solidFill>
              <a:schemeClr val="accent5"/>
            </a:solidFill>
            <a:prstDash val="dash"/>
            <a:headEnd type="arrow"/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2706093" y="3838615"/>
            <a:ext cx="1523207" cy="1587"/>
          </a:xfrm>
          <a:prstGeom prst="straightConnector1">
            <a:avLst/>
          </a:prstGeom>
          <a:ln w="19050">
            <a:solidFill>
              <a:schemeClr val="accent5"/>
            </a:solidFill>
            <a:prstDash val="dash"/>
            <a:headEnd type="arrow"/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7" name="Rectangle 8"/>
          <p:cNvSpPr>
            <a:spLocks/>
          </p:cNvSpPr>
          <p:nvPr/>
        </p:nvSpPr>
        <p:spPr bwMode="auto">
          <a:xfrm>
            <a:off x="1889522" y="6227802"/>
            <a:ext cx="147042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>
            <a:spAutoFit/>
          </a:bodyPr>
          <a:lstStyle/>
          <a:p>
            <a:pPr marL="39688" algn="ctr"/>
            <a:r>
              <a:rPr lang="ru-RU" sz="1200" dirty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  <a:sym typeface="Arial" pitchFamily="34" charset="0"/>
              </a:rPr>
              <a:t>Муниципальное образование №1 </a:t>
            </a:r>
          </a:p>
          <a:p>
            <a:pPr marL="39688" algn="ctr"/>
            <a:endParaRPr lang="en-US" sz="1200" dirty="0">
              <a:solidFill>
                <a:schemeClr val="tx2">
                  <a:lumMod val="65000"/>
                  <a:lumOff val="35000"/>
                </a:schemeClr>
              </a:solidFill>
              <a:latin typeface="+mj-lt"/>
              <a:sym typeface="Arial" pitchFamily="34" charset="0"/>
            </a:endParaRPr>
          </a:p>
        </p:txBody>
      </p:sp>
      <p:sp>
        <p:nvSpPr>
          <p:cNvPr id="39" name="Rectangle 8"/>
          <p:cNvSpPr>
            <a:spLocks/>
          </p:cNvSpPr>
          <p:nvPr/>
        </p:nvSpPr>
        <p:spPr bwMode="auto">
          <a:xfrm>
            <a:off x="4443412" y="6227802"/>
            <a:ext cx="147042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>
            <a:spAutoFit/>
          </a:bodyPr>
          <a:lstStyle/>
          <a:p>
            <a:pPr marL="39688" algn="ctr"/>
            <a:r>
              <a:rPr lang="ru-RU" sz="1200" dirty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  <a:sym typeface="Arial" pitchFamily="34" charset="0"/>
              </a:rPr>
              <a:t>Муниципальное образование №2</a:t>
            </a:r>
          </a:p>
          <a:p>
            <a:pPr marL="39688" algn="ctr"/>
            <a:endParaRPr lang="en-US" sz="1200" dirty="0">
              <a:solidFill>
                <a:schemeClr val="tx2">
                  <a:lumMod val="65000"/>
                  <a:lumOff val="35000"/>
                </a:schemeClr>
              </a:solidFill>
              <a:latin typeface="+mj-lt"/>
              <a:sym typeface="Arial" pitchFamily="34" charset="0"/>
            </a:endParaRPr>
          </a:p>
        </p:txBody>
      </p:sp>
      <p:sp>
        <p:nvSpPr>
          <p:cNvPr id="41" name="Rectangle 8"/>
          <p:cNvSpPr>
            <a:spLocks/>
          </p:cNvSpPr>
          <p:nvPr/>
        </p:nvSpPr>
        <p:spPr bwMode="auto">
          <a:xfrm>
            <a:off x="6781800" y="6227802"/>
            <a:ext cx="147042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>
            <a:spAutoFit/>
          </a:bodyPr>
          <a:lstStyle/>
          <a:p>
            <a:pPr marL="39688" algn="ctr"/>
            <a:r>
              <a:rPr lang="ru-RU" sz="1200" dirty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  <a:sym typeface="Arial" pitchFamily="34" charset="0"/>
              </a:rPr>
              <a:t>Муниципальное образование </a:t>
            </a:r>
            <a:r>
              <a:rPr lang="en-US" sz="1200" dirty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  <a:sym typeface="Arial" pitchFamily="34" charset="0"/>
              </a:rPr>
              <a:t>N</a:t>
            </a:r>
            <a:r>
              <a:rPr lang="ru-RU" sz="1200" dirty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  <a:sym typeface="Arial" pitchFamily="34" charset="0"/>
              </a:rPr>
              <a:t> </a:t>
            </a:r>
          </a:p>
          <a:p>
            <a:pPr marL="39688" algn="ctr"/>
            <a:endParaRPr lang="en-US" sz="1200" dirty="0">
              <a:solidFill>
                <a:schemeClr val="tx2">
                  <a:lumMod val="65000"/>
                  <a:lumOff val="35000"/>
                </a:schemeClr>
              </a:solidFill>
              <a:latin typeface="+mj-lt"/>
              <a:sym typeface="Arial" pitchFamily="34" charset="0"/>
            </a:endParaRPr>
          </a:p>
        </p:txBody>
      </p:sp>
      <p:sp>
        <p:nvSpPr>
          <p:cNvPr id="42" name="TextBox 49"/>
          <p:cNvSpPr txBox="1">
            <a:spLocks noChangeArrowheads="1"/>
          </p:cNvSpPr>
          <p:nvPr/>
        </p:nvSpPr>
        <p:spPr bwMode="auto">
          <a:xfrm>
            <a:off x="5865813" y="3639403"/>
            <a:ext cx="131984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200" dirty="0">
                <a:solidFill>
                  <a:srgbClr val="263B7E"/>
                </a:solidFill>
              </a:rPr>
              <a:t>Бюджет МО…..</a:t>
            </a:r>
          </a:p>
        </p:txBody>
      </p:sp>
      <p:cxnSp>
        <p:nvCxnSpPr>
          <p:cNvPr id="43" name="Прямая со стрелкой 42"/>
          <p:cNvCxnSpPr/>
          <p:nvPr/>
        </p:nvCxnSpPr>
        <p:spPr>
          <a:xfrm flipH="1">
            <a:off x="3078143" y="4736345"/>
            <a:ext cx="873535" cy="475457"/>
          </a:xfrm>
          <a:prstGeom prst="straightConnector1">
            <a:avLst/>
          </a:prstGeom>
          <a:ln w="19050">
            <a:solidFill>
              <a:schemeClr val="accent5"/>
            </a:solidFill>
            <a:prstDash val="dash"/>
            <a:headEnd type="arrow"/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5110825" y="4833977"/>
            <a:ext cx="0" cy="314325"/>
          </a:xfrm>
          <a:prstGeom prst="straightConnector1">
            <a:avLst/>
          </a:prstGeom>
          <a:ln w="19050">
            <a:solidFill>
              <a:schemeClr val="accent5"/>
            </a:solidFill>
            <a:prstDash val="dash"/>
            <a:headEnd type="arrow"/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6179344" y="4736345"/>
            <a:ext cx="867966" cy="551657"/>
          </a:xfrm>
          <a:prstGeom prst="straightConnector1">
            <a:avLst/>
          </a:prstGeom>
          <a:ln w="19050">
            <a:solidFill>
              <a:schemeClr val="accent5"/>
            </a:solidFill>
            <a:prstDash val="dash"/>
            <a:headEnd type="arrow"/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7" name="Прямоугольник 46"/>
          <p:cNvSpPr/>
          <p:nvPr/>
        </p:nvSpPr>
        <p:spPr>
          <a:xfrm>
            <a:off x="3338503" y="1718411"/>
            <a:ext cx="1393041" cy="276999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lvl="3" algn="ctr"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ООС</a:t>
            </a: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944" y="1435885"/>
            <a:ext cx="1071827" cy="1071827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4198144" y="2168565"/>
            <a:ext cx="1689200" cy="564686"/>
            <a:chOff x="4038600" y="2245957"/>
            <a:chExt cx="1689200" cy="457091"/>
          </a:xfrm>
        </p:grpSpPr>
        <p:cxnSp>
          <p:nvCxnSpPr>
            <p:cNvPr id="46" name="Прямая со стрелкой 45"/>
            <p:cNvCxnSpPr/>
            <p:nvPr/>
          </p:nvCxnSpPr>
          <p:spPr>
            <a:xfrm>
              <a:off x="4038600" y="2245957"/>
              <a:ext cx="456011" cy="454685"/>
            </a:xfrm>
            <a:prstGeom prst="straightConnector1">
              <a:avLst/>
            </a:prstGeom>
            <a:ln w="19050">
              <a:solidFill>
                <a:schemeClr val="accent5"/>
              </a:solidFill>
              <a:prstDash val="dash"/>
              <a:headEnd type="arrow"/>
              <a:tailEnd type="arrow"/>
            </a:ln>
            <a:effectLst/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51" name="Прямая со стрелкой 50"/>
            <p:cNvCxnSpPr/>
            <p:nvPr/>
          </p:nvCxnSpPr>
          <p:spPr>
            <a:xfrm flipH="1">
              <a:off x="5257800" y="2245957"/>
              <a:ext cx="470000" cy="457091"/>
            </a:xfrm>
            <a:prstGeom prst="straightConnector1">
              <a:avLst/>
            </a:prstGeom>
            <a:ln w="19050">
              <a:solidFill>
                <a:schemeClr val="accent5"/>
              </a:solidFill>
              <a:prstDash val="dash"/>
              <a:headEnd type="arrow"/>
              <a:tailEnd type="arrow"/>
            </a:ln>
            <a:effectLst/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2" name="Группа 1"/>
          <p:cNvGrpSpPr/>
          <p:nvPr/>
        </p:nvGrpSpPr>
        <p:grpSpPr>
          <a:xfrm>
            <a:off x="464344" y="1935202"/>
            <a:ext cx="2009510" cy="1247776"/>
            <a:chOff x="581290" y="2052637"/>
            <a:chExt cx="2009510" cy="1247776"/>
          </a:xfrm>
        </p:grpSpPr>
        <p:pic>
          <p:nvPicPr>
            <p:cNvPr id="30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290" y="2286000"/>
              <a:ext cx="889133" cy="892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3469" y="2052637"/>
              <a:ext cx="773906" cy="83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2431" y="2338388"/>
              <a:ext cx="918369" cy="962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0" name="Picture 2" descr="D:\БФТ\2014\Иконки png\w512h5121339253474Database1512x51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648" y="2773402"/>
            <a:ext cx="1308496" cy="130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3" descr="D:\БФТ\2014\Иконки png\write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547" y="1401802"/>
            <a:ext cx="1026997" cy="102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БФТ\2014\Иконки png\Office_building_icon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880" y="5211802"/>
            <a:ext cx="960398" cy="960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3" descr="D:\БФТ\2014\Иконки png\Office_building_icon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860" y="5211802"/>
            <a:ext cx="960398" cy="960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3" descr="D:\БФТ\2014\Иконки png\Office_building_icon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745" y="5211802"/>
            <a:ext cx="960398" cy="960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БФТ\2014\Иконки png\Company-icon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998" y="3505200"/>
            <a:ext cx="1396602" cy="1396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БФТ\2014\Иконки png\Company Normal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1752600"/>
            <a:ext cx="1484312" cy="148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БФТ\2014\Иконки png\office_building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910" y="3441303"/>
            <a:ext cx="1130697" cy="1130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167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 flipH="1">
            <a:off x="-1" y="-152400"/>
            <a:ext cx="9906000" cy="7512454"/>
            <a:chOff x="-1" y="259946"/>
            <a:chExt cx="9906000" cy="7512454"/>
          </a:xfrm>
        </p:grpSpPr>
        <p:pic>
          <p:nvPicPr>
            <p:cNvPr id="6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 b="21898"/>
            <a:stretch/>
          </p:blipFill>
          <p:spPr bwMode="auto">
            <a:xfrm flipH="1">
              <a:off x="2545704" y="1143000"/>
              <a:ext cx="7360295" cy="586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/>
            <a:stretch/>
          </p:blipFill>
          <p:spPr bwMode="auto">
            <a:xfrm>
              <a:off x="-1" y="259946"/>
              <a:ext cx="7360295" cy="7512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Возможность внедрения </a:t>
            </a:r>
            <a:r>
              <a:rPr lang="ru-RU" dirty="0"/>
              <a:t>информационной системы как </a:t>
            </a:r>
            <a:r>
              <a:rPr lang="en-US" dirty="0" err="1"/>
              <a:t>Saas</a:t>
            </a:r>
            <a:r>
              <a:rPr lang="en-US" dirty="0"/>
              <a:t> (</a:t>
            </a:r>
            <a:r>
              <a:rPr lang="ru-RU" dirty="0"/>
              <a:t>ПО как услуга)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1986581"/>
            <a:ext cx="5026091" cy="3499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73451" y="1828800"/>
            <a:ext cx="360394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Преимущ</a:t>
            </a:r>
            <a:r>
              <a:rPr lang="ru-RU" sz="2400" b="1" dirty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0000"/>
                </a:solidFill>
              </a:rPr>
              <a:t>ства 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внедрения </a:t>
            </a:r>
            <a:r>
              <a:rPr lang="en-US" sz="2400" b="1" dirty="0" smtClean="0">
                <a:solidFill>
                  <a:srgbClr val="FF0000"/>
                </a:solidFill>
              </a:rPr>
              <a:t>SaaS</a:t>
            </a:r>
          </a:p>
          <a:p>
            <a:pPr marL="540000" indent="-342900">
              <a:lnSpc>
                <a:spcPct val="150000"/>
              </a:lnSpc>
              <a:buClr>
                <a:schemeClr val="bg2"/>
              </a:buClr>
              <a:buFont typeface="Wingdings" panose="05000000000000000000" pitchFamily="2" charset="2"/>
              <a:buChar char="ü"/>
            </a:pPr>
            <a:r>
              <a:rPr lang="ru-RU" sz="2400" dirty="0" smtClean="0"/>
              <a:t>Экономия</a:t>
            </a:r>
          </a:p>
          <a:p>
            <a:pPr marL="540000" indent="-342900">
              <a:lnSpc>
                <a:spcPct val="150000"/>
              </a:lnSpc>
              <a:buClr>
                <a:schemeClr val="bg2"/>
              </a:buClr>
              <a:buFont typeface="Wingdings" panose="05000000000000000000" pitchFamily="2" charset="2"/>
              <a:buChar char="ü"/>
            </a:pPr>
            <a:r>
              <a:rPr lang="ru-RU" sz="2400" dirty="0" smtClean="0"/>
              <a:t>Мобильность</a:t>
            </a:r>
          </a:p>
          <a:p>
            <a:pPr marL="540000" indent="-342900">
              <a:lnSpc>
                <a:spcPct val="150000"/>
              </a:lnSpc>
              <a:buClr>
                <a:schemeClr val="bg2"/>
              </a:buClr>
              <a:buFont typeface="Wingdings" panose="05000000000000000000" pitchFamily="2" charset="2"/>
              <a:buChar char="ü"/>
            </a:pPr>
            <a:r>
              <a:rPr lang="ru-RU" sz="2400" dirty="0" smtClean="0"/>
              <a:t>Эксплуатация</a:t>
            </a:r>
          </a:p>
          <a:p>
            <a:pPr marL="540000" indent="-342900">
              <a:lnSpc>
                <a:spcPct val="150000"/>
              </a:lnSpc>
              <a:buClr>
                <a:schemeClr val="bg2"/>
              </a:buClr>
              <a:buFont typeface="Wingdings" panose="05000000000000000000" pitchFamily="2" charset="2"/>
              <a:buChar char="ü"/>
            </a:pPr>
            <a:r>
              <a:rPr lang="ru-RU" sz="2400" dirty="0" smtClean="0"/>
              <a:t>Скорость установки</a:t>
            </a:r>
          </a:p>
          <a:p>
            <a:pPr marL="540000" indent="-342900">
              <a:lnSpc>
                <a:spcPct val="150000"/>
              </a:lnSpc>
              <a:buClr>
                <a:schemeClr val="bg2"/>
              </a:buClr>
              <a:buFont typeface="Wingdings" panose="05000000000000000000" pitchFamily="2" charset="2"/>
              <a:buChar char="ü"/>
            </a:pPr>
            <a:r>
              <a:rPr lang="ru-RU" sz="2400" dirty="0" smtClean="0"/>
              <a:t>Гибкость</a:t>
            </a:r>
          </a:p>
          <a:p>
            <a:pPr marL="540000" indent="-342900">
              <a:lnSpc>
                <a:spcPct val="150000"/>
              </a:lnSpc>
              <a:buClr>
                <a:schemeClr val="bg2"/>
              </a:buClr>
              <a:buFont typeface="Wingdings" panose="05000000000000000000" pitchFamily="2" charset="2"/>
              <a:buChar char="ü"/>
            </a:pPr>
            <a:r>
              <a:rPr lang="ru-RU" sz="2400" dirty="0" smtClean="0"/>
              <a:t>Масштабируемость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7817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Скругленный прямоугольник 80"/>
          <p:cNvSpPr/>
          <p:nvPr/>
        </p:nvSpPr>
        <p:spPr>
          <a:xfrm>
            <a:off x="252116" y="5334000"/>
            <a:ext cx="8358484" cy="1219200"/>
          </a:xfrm>
          <a:prstGeom prst="roundRect">
            <a:avLst>
              <a:gd name="adj" fmla="val 0"/>
            </a:avLst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2256270" y="2934865"/>
            <a:ext cx="6354330" cy="2074386"/>
          </a:xfrm>
          <a:prstGeom prst="roundRect">
            <a:avLst>
              <a:gd name="adj" fmla="val 0"/>
            </a:avLst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256270" y="1781515"/>
            <a:ext cx="6354330" cy="801503"/>
          </a:xfrm>
          <a:prstGeom prst="roundRect">
            <a:avLst>
              <a:gd name="adj" fmla="val 0"/>
            </a:avLst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52116" y="1742875"/>
            <a:ext cx="1830445" cy="3256651"/>
          </a:xfrm>
          <a:prstGeom prst="roundRect">
            <a:avLst>
              <a:gd name="adj" fmla="val 0"/>
            </a:avLst>
          </a:prstGeom>
          <a:blipFill dpi="0"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9569" y="381000"/>
            <a:ext cx="7266623" cy="859536"/>
          </a:xfrm>
        </p:spPr>
        <p:txBody>
          <a:bodyPr/>
          <a:lstStyle/>
          <a:p>
            <a:r>
              <a:rPr lang="ru-RU" dirty="0" smtClean="0"/>
              <a:t>Процесс осуществления закупок для государственных и муниципальных нужд в рамках федеральных законов № 44-фз и № 223-фз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6533" y="3988590"/>
            <a:ext cx="1583569" cy="354165"/>
          </a:xfrm>
          <a:prstGeom prst="roundRect">
            <a:avLst/>
          </a:prstGeom>
          <a:noFill/>
          <a:ln w="6480" cap="rnd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 lIns="90000" tIns="45000" rIns="90000" bIns="45000" rtlCol="0" anchor="ctr" anchorCtr="1">
            <a:noAutofit/>
          </a:bodyPr>
          <a:lstStyle/>
          <a:p>
            <a:pPr algn="ctr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kern="1200" dirty="0" smtClean="0">
                <a:solidFill>
                  <a:schemeClr val="bg1"/>
                </a:solidFill>
                <a:latin typeface="Arial" charset="0"/>
                <a:ea typeface="SimSun" charset="-122"/>
                <a:cs typeface="+mn-cs"/>
              </a:rPr>
              <a:t>Лимиты БО</a:t>
            </a: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9237943" y="1742875"/>
            <a:ext cx="439457" cy="1371601"/>
          </a:xfrm>
          <a:prstGeom prst="roundRect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vert="vert270" lIns="90000" tIns="45000" rIns="90000" bIns="45000" rtlCol="0" anchor="ctr">
            <a:spAutoFit/>
          </a:bodyPr>
          <a:lstStyle/>
          <a:p>
            <a:pPr algn="ctr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kern="12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ea typeface="SimSun" charset="-122"/>
                <a:cs typeface="+mn-cs"/>
              </a:rPr>
              <a:t>мониторинг</a:t>
            </a: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9237943" y="3226189"/>
            <a:ext cx="439457" cy="1608478"/>
          </a:xfrm>
          <a:prstGeom prst="roundRect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vert="vert270" lIns="90000" tIns="45000" rIns="90000" bIns="45000" rtlCol="0" anchor="ctr">
            <a:spAutoFit/>
          </a:bodyPr>
          <a:lstStyle/>
          <a:p>
            <a:pPr algn="ctr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kern="12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ea typeface="SimSun" charset="-122"/>
                <a:cs typeface="+mn-cs"/>
              </a:rPr>
              <a:t>аудит</a:t>
            </a:r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9225091" y="4991875"/>
            <a:ext cx="439457" cy="1492568"/>
          </a:xfrm>
          <a:prstGeom prst="roundRect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vert="vert270" lIns="90000" tIns="45000" rIns="90000" bIns="45000" rtlCol="0" anchor="ctr">
            <a:spAutoFit/>
          </a:bodyPr>
          <a:lstStyle/>
          <a:p>
            <a:pPr algn="ctr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kern="12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ea typeface="SimSun" charset="-122"/>
                <a:cs typeface="+mn-cs"/>
              </a:rPr>
              <a:t>контроль</a:t>
            </a:r>
          </a:p>
        </p:txBody>
      </p:sp>
      <p:sp>
        <p:nvSpPr>
          <p:cNvPr id="93" name="Правая фигурная скобка 92"/>
          <p:cNvSpPr/>
          <p:nvPr/>
        </p:nvSpPr>
        <p:spPr>
          <a:xfrm>
            <a:off x="8684968" y="1798141"/>
            <a:ext cx="304800" cy="4686302"/>
          </a:xfrm>
          <a:prstGeom prst="rightBrace">
            <a:avLst>
              <a:gd name="adj1" fmla="val 81918"/>
              <a:gd name="adj2" fmla="val 50000"/>
            </a:avLst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65760" y="1447800"/>
            <a:ext cx="2104005" cy="306323"/>
          </a:xfrm>
          <a:prstGeom prst="roundRect">
            <a:avLst>
              <a:gd name="adj" fmla="val 0"/>
            </a:avLst>
          </a:prstGeom>
          <a:noFill/>
          <a:ln w="6480">
            <a:solidFill>
              <a:schemeClr val="bg1"/>
            </a:solidFill>
            <a:round/>
            <a:headEnd/>
            <a:tailEnd/>
          </a:ln>
          <a:effectLst/>
        </p:spPr>
        <p:txBody>
          <a:bodyPr lIns="90000" tIns="45000" rIns="90000" bIns="45000" rtlCol="0" anchor="ctr">
            <a:spAutoFit/>
          </a:bodyPr>
          <a:lstStyle/>
          <a:p>
            <a:pPr algn="ctr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kern="1200" dirty="0" smtClean="0">
                <a:latin typeface="Arial" charset="0"/>
                <a:ea typeface="SimSun" charset="-122"/>
                <a:cs typeface="+mn-cs"/>
              </a:rPr>
              <a:t>Планирование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777525" y="2620458"/>
            <a:ext cx="3080475" cy="338910"/>
          </a:xfrm>
          <a:prstGeom prst="roundRect">
            <a:avLst/>
          </a:prstGeom>
          <a:noFill/>
          <a:ln w="6480">
            <a:noFill/>
            <a:round/>
            <a:headEnd/>
            <a:tailEnd/>
          </a:ln>
          <a:effectLst/>
        </p:spPr>
        <p:txBody>
          <a:bodyPr lIns="90000" tIns="45000" rIns="90000" bIns="45000" rtlCol="0" anchor="ctr">
            <a:spAutoFit/>
          </a:bodyPr>
          <a:lstStyle/>
          <a:p>
            <a:pPr algn="ctr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kern="1200" dirty="0" smtClean="0">
                <a:latin typeface="Arial" charset="0"/>
                <a:ea typeface="SimSun" charset="-122"/>
                <a:cs typeface="+mn-cs"/>
              </a:rPr>
              <a:t>Определение поставщика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60559" y="5009251"/>
            <a:ext cx="2314406" cy="306323"/>
          </a:xfrm>
          <a:prstGeom prst="roundRect">
            <a:avLst>
              <a:gd name="adj" fmla="val 0"/>
            </a:avLst>
          </a:prstGeom>
          <a:noFill/>
          <a:ln w="6480">
            <a:solidFill>
              <a:schemeClr val="bg1"/>
            </a:solidFill>
            <a:round/>
            <a:headEnd/>
            <a:tailEnd/>
          </a:ln>
          <a:effectLst/>
        </p:spPr>
        <p:txBody>
          <a:bodyPr lIns="90000" tIns="45000" rIns="90000" bIns="45000" rtlCol="0" anchor="ctr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dirty="0" smtClean="0">
                <a:latin typeface="Arial" charset="0"/>
                <a:ea typeface="SimSun" charset="-122"/>
              </a:rPr>
              <a:t>Исполнение</a:t>
            </a:r>
            <a:endParaRPr lang="ru-RU" sz="1400" b="1" kern="1200" dirty="0" smtClean="0">
              <a:latin typeface="Arial" charset="0"/>
              <a:ea typeface="SimSun" charset="-122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01821" y="2649867"/>
            <a:ext cx="1741926" cy="1207103"/>
          </a:xfrm>
          <a:prstGeom prst="roundRect">
            <a:avLst/>
          </a:prstGeom>
          <a:noFill/>
          <a:ln w="6480" cap="rnd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 lIns="90000" tIns="45000" rIns="90000" bIns="45000" rtlCol="0" anchor="ctr" anchorCtr="1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Обоснование бюджетных ассигнований</a:t>
            </a:r>
            <a:r>
              <a:rPr lang="en-US" sz="1400" b="1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 </a:t>
            </a:r>
            <a:r>
              <a:rPr lang="ru-RU" sz="1400" b="1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/</a:t>
            </a:r>
            <a:r>
              <a:rPr lang="en-US" sz="1400" b="1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 </a:t>
            </a:r>
            <a:r>
              <a:rPr lang="ru-RU" sz="1400" b="1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нормирование </a:t>
            </a:r>
            <a:r>
              <a:rPr lang="ru-RU" sz="1400" b="1" dirty="0">
                <a:solidFill>
                  <a:schemeClr val="bg1"/>
                </a:solidFill>
                <a:latin typeface="Arial" charset="0"/>
                <a:ea typeface="SimSun" charset="-122"/>
              </a:rPr>
              <a:t>функций</a:t>
            </a:r>
            <a:endParaRPr lang="ru-RU" sz="1200" b="1" dirty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81000" y="1981200"/>
            <a:ext cx="1583569" cy="592511"/>
          </a:xfrm>
          <a:prstGeom prst="roundRect">
            <a:avLst/>
          </a:prstGeom>
          <a:noFill/>
          <a:ln w="6480" cap="rnd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 lIns="90000" tIns="45000" rIns="90000" bIns="45000" rtlCol="0" anchor="ctr" anchorCtr="1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Госпрограммы</a:t>
            </a:r>
            <a:endParaRPr lang="ru-RU" sz="1400" b="1" kern="1200" dirty="0" smtClean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489261" y="1886010"/>
            <a:ext cx="1497376" cy="592511"/>
          </a:xfrm>
          <a:prstGeom prst="roundRect">
            <a:avLst/>
          </a:prstGeom>
          <a:noFill/>
          <a:ln w="6480" cap="rnd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 lIns="90000" tIns="45000" rIns="90000" bIns="45000" rtlCol="0" anchor="ctr" anchorCtr="1">
            <a:no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charset="0"/>
                <a:ea typeface="SimSun" charset="-122"/>
              </a:rPr>
              <a:t>План закупок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5943600" y="1886009"/>
            <a:ext cx="1497376" cy="592511"/>
          </a:xfrm>
          <a:prstGeom prst="roundRect">
            <a:avLst/>
          </a:prstGeom>
          <a:noFill/>
          <a:ln w="6480" cap="rnd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 lIns="90000" tIns="45000" rIns="90000" bIns="45000" rtlCol="0" anchor="ctr" anchorCtr="1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План-график</a:t>
            </a:r>
            <a:endParaRPr lang="ru-RU" sz="1400" b="1" dirty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3124200" y="3200401"/>
            <a:ext cx="1600200" cy="592511"/>
          </a:xfrm>
          <a:prstGeom prst="roundRect">
            <a:avLst/>
          </a:prstGeom>
          <a:noFill/>
          <a:ln w="6480" cap="rnd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 lIns="90000" tIns="45000" rIns="90000" bIns="45000" rtlCol="0" anchor="ctr" anchorCtr="1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charset="0"/>
                <a:ea typeface="SimSun" charset="-122"/>
              </a:rPr>
              <a:t>Централизация закупок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5958243" y="3200400"/>
            <a:ext cx="1647114" cy="592511"/>
          </a:xfrm>
          <a:prstGeom prst="roundRect">
            <a:avLst/>
          </a:prstGeom>
          <a:noFill/>
          <a:ln w="6480" cap="rnd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 lIns="90000" tIns="45000" rIns="90000" bIns="45000" rtlCol="0" anchor="ctr" anchorCtr="1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charset="0"/>
                <a:ea typeface="SimSun" charset="-122"/>
              </a:rPr>
              <a:t>Формирование заказа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124200" y="4146828"/>
            <a:ext cx="1645277" cy="592511"/>
          </a:xfrm>
          <a:prstGeom prst="roundRect">
            <a:avLst/>
          </a:prstGeom>
          <a:noFill/>
          <a:ln w="6480" cap="rnd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 lIns="90000" tIns="45000" rIns="90000" bIns="45000" rtlCol="0" anchor="ctr" anchorCtr="1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charset="0"/>
                <a:ea typeface="SimSun" charset="-122"/>
              </a:rPr>
              <a:t>Проведение процедур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033112" y="4138932"/>
            <a:ext cx="1497376" cy="592511"/>
          </a:xfrm>
          <a:prstGeom prst="roundRect">
            <a:avLst/>
          </a:prstGeom>
          <a:noFill/>
          <a:ln w="6480" cap="rnd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 lIns="90000" tIns="45000" rIns="90000" bIns="45000" rtlCol="0" anchor="ctr" anchorCtr="1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charset="0"/>
                <a:ea typeface="SimSun" charset="-122"/>
              </a:rPr>
              <a:t>Заключение контракта</a:t>
            </a:r>
          </a:p>
        </p:txBody>
      </p:sp>
      <p:sp>
        <p:nvSpPr>
          <p:cNvPr id="57" name="Стрелка вниз 56"/>
          <p:cNvSpPr/>
          <p:nvPr/>
        </p:nvSpPr>
        <p:spPr>
          <a:xfrm>
            <a:off x="6695426" y="2565234"/>
            <a:ext cx="184604" cy="612081"/>
          </a:xfrm>
          <a:prstGeom prst="down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58" name="Стрелка вниз 57"/>
          <p:cNvSpPr/>
          <p:nvPr/>
        </p:nvSpPr>
        <p:spPr>
          <a:xfrm rot="18900000">
            <a:off x="7275514" y="4760634"/>
            <a:ext cx="190532" cy="883170"/>
          </a:xfrm>
          <a:prstGeom prst="down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59" name="Стрелка вниз 58"/>
          <p:cNvSpPr/>
          <p:nvPr/>
        </p:nvSpPr>
        <p:spPr>
          <a:xfrm rot="5400000">
            <a:off x="2647189" y="1598401"/>
            <a:ext cx="205095" cy="1273463"/>
          </a:xfrm>
          <a:prstGeom prst="down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6699" y="5618851"/>
            <a:ext cx="1415901" cy="711819"/>
          </a:xfrm>
          <a:prstGeom prst="roundRect">
            <a:avLst/>
          </a:prstGeom>
          <a:noFill/>
          <a:ln w="6480" cap="rnd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 lIns="90000" tIns="45000" rIns="90000" bIns="45000" rtlCol="0" anchor="ctr" anchorCtr="1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charset="0"/>
                <a:ea typeface="SimSun" charset="-122"/>
              </a:rPr>
              <a:t>Отчет об исполнении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1981200" y="5618850"/>
            <a:ext cx="1690280" cy="711819"/>
          </a:xfrm>
          <a:prstGeom prst="roundRect">
            <a:avLst/>
          </a:prstGeom>
          <a:noFill/>
          <a:ln w="6480" cap="rnd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 lIns="90000" tIns="45000" rIns="90000" bIns="45000" rtlCol="0" anchor="ctr" anchorCtr="1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Претензионная</a:t>
            </a:r>
            <a:r>
              <a:rPr lang="ru-RU" sz="14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 </a:t>
            </a:r>
            <a:r>
              <a:rPr lang="ru-RU" sz="1400" b="1" dirty="0">
                <a:solidFill>
                  <a:schemeClr val="bg1"/>
                </a:solidFill>
                <a:latin typeface="Arial" charset="0"/>
                <a:ea typeface="SimSun" charset="-122"/>
              </a:rPr>
              <a:t>работа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3924300" y="5618851"/>
            <a:ext cx="1062337" cy="711819"/>
          </a:xfrm>
          <a:prstGeom prst="roundRect">
            <a:avLst/>
          </a:prstGeom>
          <a:noFill/>
          <a:ln w="6480" cap="rnd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 lIns="90000" tIns="45000" rIns="90000" bIns="45000" rtlCol="0" anchor="ctr" anchorCtr="1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charset="0"/>
                <a:ea typeface="SimSun" charset="-122"/>
              </a:rPr>
              <a:t>Оплата</a:t>
            </a: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257800" y="5618849"/>
            <a:ext cx="1518340" cy="711819"/>
          </a:xfrm>
          <a:prstGeom prst="roundRect">
            <a:avLst/>
          </a:prstGeom>
          <a:noFill/>
          <a:ln w="6480" cap="rnd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 lIns="90000" tIns="45000" rIns="90000" bIns="45000" rtlCol="0" anchor="ctr" anchorCtr="1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charset="0"/>
                <a:ea typeface="SimSun" charset="-122"/>
              </a:rPr>
              <a:t>Акты выполненных работ</a:t>
            </a: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7016060" y="5626038"/>
            <a:ext cx="1518340" cy="711819"/>
          </a:xfrm>
          <a:prstGeom prst="roundRect">
            <a:avLst/>
          </a:prstGeom>
          <a:noFill/>
          <a:ln w="6480" cap="rnd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 lIns="90000" tIns="45000" rIns="90000" bIns="45000" rtlCol="0" anchor="ctr" anchorCtr="1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charset="0"/>
                <a:ea typeface="SimSun" charset="-122"/>
              </a:rPr>
              <a:t>Реестр контрактов</a:t>
            </a:r>
          </a:p>
        </p:txBody>
      </p:sp>
      <p:sp>
        <p:nvSpPr>
          <p:cNvPr id="67" name="Стрелка вниз 66"/>
          <p:cNvSpPr/>
          <p:nvPr/>
        </p:nvSpPr>
        <p:spPr>
          <a:xfrm rot="5400000">
            <a:off x="6790875" y="5856768"/>
            <a:ext cx="203064" cy="235985"/>
          </a:xfrm>
          <a:prstGeom prst="downArrow">
            <a:avLst/>
          </a:prstGeom>
          <a:solidFill>
            <a:schemeClr val="bg1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68" name="Стрелка вниз 67"/>
          <p:cNvSpPr/>
          <p:nvPr/>
        </p:nvSpPr>
        <p:spPr>
          <a:xfrm>
            <a:off x="3831998" y="3831109"/>
            <a:ext cx="184604" cy="285541"/>
          </a:xfrm>
          <a:prstGeom prst="down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69" name="Стрелка вниз 68"/>
          <p:cNvSpPr/>
          <p:nvPr/>
        </p:nvSpPr>
        <p:spPr>
          <a:xfrm rot="16200000">
            <a:off x="5416269" y="1774924"/>
            <a:ext cx="203064" cy="814680"/>
          </a:xfrm>
          <a:prstGeom prst="down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70" name="Стрелка вниз 69"/>
          <p:cNvSpPr/>
          <p:nvPr/>
        </p:nvSpPr>
        <p:spPr>
          <a:xfrm rot="16200000">
            <a:off x="5242178" y="4027847"/>
            <a:ext cx="203064" cy="814680"/>
          </a:xfrm>
          <a:prstGeom prst="down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71" name="Стрелка вниз 70"/>
          <p:cNvSpPr/>
          <p:nvPr/>
        </p:nvSpPr>
        <p:spPr>
          <a:xfrm rot="5400000">
            <a:off x="5024395" y="5856769"/>
            <a:ext cx="203064" cy="235985"/>
          </a:xfrm>
          <a:prstGeom prst="downArrow">
            <a:avLst/>
          </a:prstGeom>
          <a:solidFill>
            <a:schemeClr val="bg1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72" name="Стрелка вниз 71"/>
          <p:cNvSpPr/>
          <p:nvPr/>
        </p:nvSpPr>
        <p:spPr>
          <a:xfrm rot="5400000">
            <a:off x="3687941" y="5856770"/>
            <a:ext cx="203064" cy="235985"/>
          </a:xfrm>
          <a:prstGeom prst="downArrow">
            <a:avLst/>
          </a:prstGeom>
          <a:solidFill>
            <a:schemeClr val="bg1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74" name="Стрелка вниз 73"/>
          <p:cNvSpPr/>
          <p:nvPr/>
        </p:nvSpPr>
        <p:spPr>
          <a:xfrm rot="5400000">
            <a:off x="1769849" y="5877249"/>
            <a:ext cx="203064" cy="195029"/>
          </a:xfrm>
          <a:prstGeom prst="downArrow">
            <a:avLst/>
          </a:prstGeom>
          <a:solidFill>
            <a:schemeClr val="bg1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75" name="Стрелка вниз 74"/>
          <p:cNvSpPr/>
          <p:nvPr/>
        </p:nvSpPr>
        <p:spPr>
          <a:xfrm rot="5400000">
            <a:off x="8967762" y="5653707"/>
            <a:ext cx="203064" cy="235985"/>
          </a:xfrm>
          <a:prstGeom prst="downArrow">
            <a:avLst/>
          </a:prstGeom>
          <a:solidFill>
            <a:schemeClr val="bg2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76" name="Стрелка вниз 75"/>
          <p:cNvSpPr/>
          <p:nvPr/>
        </p:nvSpPr>
        <p:spPr>
          <a:xfrm rot="5400000">
            <a:off x="8967762" y="4023300"/>
            <a:ext cx="203064" cy="235985"/>
          </a:xfrm>
          <a:prstGeom prst="downArrow">
            <a:avLst/>
          </a:prstGeom>
          <a:solidFill>
            <a:schemeClr val="bg2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77" name="Стрелка вниз 76"/>
          <p:cNvSpPr/>
          <p:nvPr/>
        </p:nvSpPr>
        <p:spPr>
          <a:xfrm rot="5400000">
            <a:off x="8967762" y="2338071"/>
            <a:ext cx="203064" cy="235985"/>
          </a:xfrm>
          <a:prstGeom prst="downArrow">
            <a:avLst/>
          </a:prstGeom>
          <a:solidFill>
            <a:schemeClr val="bg2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41" name="Стрелка вниз 40"/>
          <p:cNvSpPr/>
          <p:nvPr/>
        </p:nvSpPr>
        <p:spPr>
          <a:xfrm rot="16200000" flipV="1">
            <a:off x="5216165" y="3178753"/>
            <a:ext cx="203065" cy="762656"/>
          </a:xfrm>
          <a:prstGeom prst="down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91874" y="4495155"/>
            <a:ext cx="1583569" cy="354165"/>
          </a:xfrm>
          <a:prstGeom prst="roundRect">
            <a:avLst/>
          </a:prstGeom>
          <a:noFill/>
          <a:ln w="6480" cap="rnd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 lIns="90000" tIns="45000" rIns="90000" bIns="45000" rtlCol="0" anchor="ctr" anchorCtr="1">
            <a:noAutofit/>
          </a:bodyPr>
          <a:lstStyle/>
          <a:p>
            <a:pPr algn="ctr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400" b="1" kern="1200" dirty="0" smtClean="0">
                <a:solidFill>
                  <a:schemeClr val="bg1"/>
                </a:solidFill>
                <a:latin typeface="Arial" charset="0"/>
                <a:ea typeface="SimSun" charset="-122"/>
                <a:cs typeface="+mn-cs"/>
              </a:rPr>
              <a:t>Планы ФХД</a:t>
            </a:r>
          </a:p>
        </p:txBody>
      </p:sp>
    </p:spTree>
    <p:extLst>
      <p:ext uri="{BB962C8B-B14F-4D97-AF65-F5344CB8AC3E}">
        <p14:creationId xmlns:p14="http://schemas.microsoft.com/office/powerpoint/2010/main" val="224137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/>
        </p:nvGrpSpPr>
        <p:grpSpPr>
          <a:xfrm flipH="1">
            <a:off x="0" y="-197254"/>
            <a:ext cx="9905999" cy="7512454"/>
            <a:chOff x="-1" y="259946"/>
            <a:chExt cx="9905999" cy="7512454"/>
          </a:xfrm>
        </p:grpSpPr>
        <p:pic>
          <p:nvPicPr>
            <p:cNvPr id="25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 b="21898"/>
            <a:stretch/>
          </p:blipFill>
          <p:spPr bwMode="auto">
            <a:xfrm flipH="1">
              <a:off x="2545703" y="1124908"/>
              <a:ext cx="7360295" cy="586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" descr="D:\БФТ\2014\Инфографика и схемы\облака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78"/>
            <a:stretch/>
          </p:blipFill>
          <p:spPr bwMode="auto">
            <a:xfrm>
              <a:off x="-1" y="259946"/>
              <a:ext cx="7360295" cy="7512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9" name="AutoShape 21"/>
          <p:cNvSpPr>
            <a:spLocks noChangeArrowheads="1"/>
          </p:cNvSpPr>
          <p:nvPr/>
        </p:nvSpPr>
        <p:spPr bwMode="auto">
          <a:xfrm>
            <a:off x="6400800" y="1600200"/>
            <a:ext cx="2952949" cy="32766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9999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48" name="AutoShape 21"/>
          <p:cNvSpPr>
            <a:spLocks noChangeArrowheads="1"/>
          </p:cNvSpPr>
          <p:nvPr/>
        </p:nvSpPr>
        <p:spPr bwMode="auto">
          <a:xfrm>
            <a:off x="990600" y="1752599"/>
            <a:ext cx="4343400" cy="228600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60000"/>
                <a:lumOff val="40000"/>
              </a:schemeClr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6937" y="457200"/>
            <a:ext cx="7586663" cy="5334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itchFamily="34" charset="0"/>
              </a:rPr>
              <a:t>Взаимодействие систем при планировании закупок</a:t>
            </a:r>
            <a:endParaRPr lang="ru-RU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7151626" y="2625599"/>
            <a:ext cx="1886202" cy="540000"/>
          </a:xfrm>
          <a:prstGeom prst="roundRect">
            <a:avLst>
              <a:gd name="adj" fmla="val 0"/>
            </a:avLst>
          </a:prstGeom>
          <a:blipFill dpi="0"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План закупок</a:t>
            </a:r>
            <a:endParaRPr lang="ru-RU" sz="1600" kern="1200" dirty="0" smtClean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386863" y="2011851"/>
            <a:ext cx="1964377" cy="1770621"/>
            <a:chOff x="1881532" y="1630589"/>
            <a:chExt cx="2088232" cy="1770621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1908553" y="1630589"/>
              <a:ext cx="2056447" cy="829543"/>
            </a:xfrm>
            <a:prstGeom prst="roundRect">
              <a:avLst>
                <a:gd name="adj" fmla="val 0"/>
              </a:avLst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6480">
              <a:noFill/>
              <a:round/>
              <a:headEnd/>
              <a:tailEnd/>
            </a:ln>
            <a:effectLst/>
          </p:spPr>
          <p:txBody>
            <a:bodyPr wrap="square" lIns="90000" tIns="45000" rIns="90000" bIns="45000" rtlCol="0" anchor="ctr">
              <a:spAutoFit/>
            </a:bodyPr>
            <a:lstStyle/>
            <a:p>
              <a:pPr algn="ctr"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</a:tabLst>
              </a:pPr>
              <a:r>
                <a:rPr lang="ru-RU" sz="1600" dirty="0" smtClean="0">
                  <a:solidFill>
                    <a:schemeClr val="bg1"/>
                  </a:solidFill>
                  <a:latin typeface="Arial" charset="0"/>
                  <a:ea typeface="SimSun" charset="-122"/>
                </a:rPr>
                <a:t>Государственная (муниципальная) программа</a:t>
              </a:r>
              <a:endParaRPr lang="ru-RU" sz="1600" kern="1200" dirty="0" smtClean="0">
                <a:solidFill>
                  <a:schemeClr val="bg1"/>
                </a:solidFill>
                <a:latin typeface="Arial" charset="0"/>
                <a:ea typeface="SimSun" charset="-122"/>
              </a:endParaRP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1881532" y="2571667"/>
              <a:ext cx="2088232" cy="829543"/>
            </a:xfrm>
            <a:prstGeom prst="roundRect">
              <a:avLst>
                <a:gd name="adj" fmla="val 0"/>
              </a:avLst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6480">
              <a:noFill/>
              <a:round/>
              <a:headEnd/>
              <a:tailEnd/>
            </a:ln>
            <a:effectLst/>
          </p:spPr>
          <p:txBody>
            <a:bodyPr wrap="square" lIns="90000" tIns="45000" rIns="90000" bIns="45000" rtlCol="0" anchor="ctr">
              <a:spAutoFit/>
            </a:bodyPr>
            <a:lstStyle/>
            <a:p>
              <a:pPr algn="ctr"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</a:tabLst>
              </a:pPr>
              <a:r>
                <a:rPr lang="ru-RU" sz="1600" dirty="0" smtClean="0">
                  <a:solidFill>
                    <a:schemeClr val="bg1"/>
                  </a:solidFill>
                  <a:latin typeface="Arial" charset="0"/>
                  <a:ea typeface="SimSun" charset="-122"/>
                </a:rPr>
                <a:t>Проект бюджета/плана ФХД</a:t>
              </a:r>
              <a:endParaRPr lang="ru-RU" sz="1600" kern="1200" dirty="0" smtClean="0">
                <a:solidFill>
                  <a:schemeClr val="bg1"/>
                </a:solidFill>
                <a:latin typeface="Arial" charset="0"/>
                <a:ea typeface="SimSun" charset="-122"/>
              </a:endParaRPr>
            </a:p>
          </p:txBody>
        </p:sp>
      </p:grpSp>
      <p:sp>
        <p:nvSpPr>
          <p:cNvPr id="39" name="Скругленный прямоугольник 38"/>
          <p:cNvSpPr/>
          <p:nvPr/>
        </p:nvSpPr>
        <p:spPr>
          <a:xfrm>
            <a:off x="6705600" y="3715911"/>
            <a:ext cx="1656184" cy="645377"/>
          </a:xfrm>
          <a:prstGeom prst="roundRect">
            <a:avLst>
              <a:gd name="adj" fmla="val 0"/>
            </a:avLst>
          </a:prstGeom>
          <a:blipFill dpi="0"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no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План-график</a:t>
            </a:r>
            <a:endParaRPr lang="ru-RU" sz="1600" kern="1200" dirty="0" smtClean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57" name="Стрелка вправо 56"/>
          <p:cNvSpPr/>
          <p:nvPr/>
        </p:nvSpPr>
        <p:spPr>
          <a:xfrm rot="3676069">
            <a:off x="7354120" y="4731101"/>
            <a:ext cx="884567" cy="290495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58" name="Стрелка вправо 57"/>
          <p:cNvSpPr/>
          <p:nvPr/>
        </p:nvSpPr>
        <p:spPr>
          <a:xfrm rot="5400000">
            <a:off x="7874058" y="4054828"/>
            <a:ext cx="1852142" cy="249005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38" name="Стрелка вправо 37"/>
          <p:cNvSpPr/>
          <p:nvPr/>
        </p:nvSpPr>
        <p:spPr>
          <a:xfrm rot="5400000">
            <a:off x="7337425" y="3309999"/>
            <a:ext cx="432048" cy="263154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63" name="AutoShape 21"/>
          <p:cNvSpPr>
            <a:spLocks noChangeArrowheads="1"/>
          </p:cNvSpPr>
          <p:nvPr/>
        </p:nvSpPr>
        <p:spPr bwMode="auto">
          <a:xfrm>
            <a:off x="984250" y="4304691"/>
            <a:ext cx="4349750" cy="2019909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B050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2964936" y="4800600"/>
            <a:ext cx="1835664" cy="829543"/>
          </a:xfrm>
          <a:prstGeom prst="roundRect">
            <a:avLst>
              <a:gd name="adj" fmla="val 0"/>
            </a:avLst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r>
              <a:rPr lang="ru-RU" sz="1600" dirty="0" smtClean="0">
                <a:solidFill>
                  <a:schemeClr val="bg1"/>
                </a:solidFill>
                <a:latin typeface="Arial" charset="0"/>
                <a:ea typeface="SimSun" charset="-122"/>
              </a:rPr>
              <a:t>Утвержденный бюджет / план ФХД </a:t>
            </a:r>
            <a:endParaRPr lang="ru-RU" sz="1600" dirty="0">
              <a:solidFill>
                <a:schemeClr val="bg1"/>
              </a:solidFill>
              <a:latin typeface="Arial" charset="0"/>
              <a:ea typeface="SimSun" charset="-122"/>
            </a:endParaRPr>
          </a:p>
        </p:txBody>
      </p:sp>
      <p:sp>
        <p:nvSpPr>
          <p:cNvPr id="65" name="Стрелка вправо 64"/>
          <p:cNvSpPr/>
          <p:nvPr/>
        </p:nvSpPr>
        <p:spPr>
          <a:xfrm rot="3539919">
            <a:off x="2449706" y="4180327"/>
            <a:ext cx="743038" cy="248727"/>
          </a:xfrm>
          <a:prstGeom prst="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algn="l" defTabSz="449263" rtl="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kern="1200" dirty="0" err="1" smtClean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4228880" y="1905000"/>
            <a:ext cx="571720" cy="1981200"/>
          </a:xfrm>
          <a:prstGeom prst="rightBrace">
            <a:avLst>
              <a:gd name="adj1" fmla="val 8333"/>
              <a:gd name="adj2" fmla="val 49308"/>
            </a:avLst>
          </a:prstGeom>
          <a:ln w="19050"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Двойная стрелка влево/вправо 4"/>
          <p:cNvSpPr/>
          <p:nvPr/>
        </p:nvSpPr>
        <p:spPr>
          <a:xfrm>
            <a:off x="4953000" y="2721810"/>
            <a:ext cx="1676400" cy="252000"/>
          </a:xfrm>
          <a:prstGeom prst="leftRight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 err="1">
              <a:latin typeface="Arial" charset="0"/>
              <a:ea typeface="SimSun" charset="-122"/>
            </a:endParaRPr>
          </a:p>
        </p:txBody>
      </p:sp>
      <p:sp>
        <p:nvSpPr>
          <p:cNvPr id="6" name="Двойная стрелка вверх/вниз 5"/>
          <p:cNvSpPr/>
          <p:nvPr/>
        </p:nvSpPr>
        <p:spPr>
          <a:xfrm rot="2980301">
            <a:off x="5597620" y="3008090"/>
            <a:ext cx="292293" cy="2226241"/>
          </a:xfrm>
          <a:prstGeom prst="upDownArrow">
            <a:avLst/>
          </a:prstGeom>
          <a:solidFill>
            <a:schemeClr val="accent5"/>
          </a:solidFill>
          <a:ln w="6480">
            <a:noFill/>
            <a:round/>
            <a:headEnd/>
            <a:tailEnd/>
          </a:ln>
          <a:effectLst/>
        </p:spPr>
        <p:txBody>
          <a:bodyPr wrap="square" lIns="90000" tIns="45000" rIns="90000" bIns="45000" rtlCol="0" anchor="ctr">
            <a:sp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</a:pPr>
            <a:endParaRPr lang="ru-RU" sz="1400" dirty="0" err="1">
              <a:latin typeface="Arial" charset="0"/>
              <a:ea typeface="SimSun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04026" y="1222375"/>
            <a:ext cx="1529945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.romashkina\Desktop\1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40" y="2149475"/>
            <a:ext cx="2051050" cy="150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.romashkina\Desktop\2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572000"/>
            <a:ext cx="1600200" cy="144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17"/>
          <p:cNvSpPr txBox="1">
            <a:spLocks noChangeArrowheads="1"/>
          </p:cNvSpPr>
          <p:nvPr/>
        </p:nvSpPr>
        <p:spPr bwMode="auto">
          <a:xfrm>
            <a:off x="7996571" y="6245423"/>
            <a:ext cx="11474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5726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ru-RU" sz="1400" b="1" dirty="0" smtClean="0">
                <a:solidFill>
                  <a:srgbClr val="002D59"/>
                </a:solidFill>
                <a:latin typeface="Arial" pitchFamily="34" charset="0"/>
              </a:rPr>
              <a:t>ООС</a:t>
            </a:r>
            <a:endParaRPr lang="ru-RU" sz="1400" b="1" dirty="0">
              <a:solidFill>
                <a:srgbClr val="002D59"/>
              </a:solidFill>
              <a:latin typeface="Arial" pitchFamily="34" charset="0"/>
            </a:endParaRPr>
          </a:p>
        </p:txBody>
      </p:sp>
      <p:pic>
        <p:nvPicPr>
          <p:cNvPr id="28" name="Picture 2" descr="D:\БФТ\2014\Иконки png\f_4a5c39443e1bc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4346">
            <a:off x="8085203" y="5116614"/>
            <a:ext cx="805126" cy="80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527" y="5607642"/>
            <a:ext cx="600958" cy="619986"/>
          </a:xfrm>
          <a:prstGeom prst="rect">
            <a:avLst/>
          </a:prstGeom>
        </p:spPr>
      </p:pic>
      <p:pic>
        <p:nvPicPr>
          <p:cNvPr id="30" name="Picture 3" descr="D:\БФТ\2014\Иконки png\write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259" y="5530638"/>
            <a:ext cx="637685" cy="63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412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BFT">
      <a:dk1>
        <a:srgbClr val="002060"/>
      </a:dk1>
      <a:lt1>
        <a:srgbClr val="FFFFFF"/>
      </a:lt1>
      <a:dk2>
        <a:srgbClr val="000000"/>
      </a:dk2>
      <a:lt2>
        <a:srgbClr val="FF0000"/>
      </a:lt2>
      <a:accent1>
        <a:srgbClr val="FCDDD0"/>
      </a:accent1>
      <a:accent2>
        <a:srgbClr val="F8BEA7"/>
      </a:accent2>
      <a:accent3>
        <a:srgbClr val="E30613"/>
      </a:accent3>
      <a:accent4>
        <a:srgbClr val="9BC5EA"/>
      </a:accent4>
      <a:accent5>
        <a:srgbClr val="005598"/>
      </a:accent5>
      <a:accent6>
        <a:srgbClr val="002D59"/>
      </a:accent6>
      <a:hlink>
        <a:srgbClr val="FF0000"/>
      </a:hlink>
      <a:folHlink>
        <a:srgbClr val="002D59"/>
      </a:folHlink>
    </a:clrScheme>
    <a:fontScheme name="Другая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DDD0"/>
        </a:solidFill>
        <a:ln w="6480">
          <a:solidFill>
            <a:srgbClr val="E30613"/>
          </a:solidFill>
          <a:round/>
          <a:headEnd/>
          <a:tailEnd/>
        </a:ln>
        <a:effectLst/>
      </a:spPr>
      <a:bodyPr lIns="90000" tIns="45000" rIns="90000" bIns="45000" rtlCol="0" anchor="ctr">
        <a:spAutoFit/>
      </a:bodyPr>
      <a:lstStyle>
        <a:defPPr algn="l" defTabSz="449263" rtl="0" fontAlgn="base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tabLst>
            <a:tab pos="723900" algn="l"/>
          </a:tabLst>
          <a:defRPr sz="1400" kern="1200" dirty="0" err="1" smtClean="0">
            <a:solidFill>
              <a:schemeClr val="tx1"/>
            </a:solidFill>
            <a:latin typeface="Arial" charset="0"/>
            <a:ea typeface="SimSun" charset="-122"/>
            <a:cs typeface="+mn-cs"/>
          </a:defRPr>
        </a:defPPr>
      </a:lstStyle>
    </a:spDef>
    <a:txDef>
      <a:spPr>
        <a:noFill/>
      </a:spPr>
      <a:bodyPr wrap="square" rtlCol="0">
        <a:spAutoFit/>
      </a:bodyPr>
      <a:lstStyle>
        <a:defPPr>
          <a:defRPr sz="1400"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18761f89-f274-4805-a2a9-a0dace306e3e">Q35MPENEDJK4-77-409</_dlc_DocId>
    <_dlc_DocIdUrl xmlns="18761f89-f274-4805-a2a9-a0dace306e3e">
      <Url>http://spserver/atsk_goszakaz/_layouts/DocIdRedir.aspx?ID=Q35MPENEDJK4-77-409</Url>
      <Description>Q35MPENEDJK4-77-409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3B41CA86C185746BA5AD64D289A3899" ma:contentTypeVersion="8" ma:contentTypeDescription="Создание документа." ma:contentTypeScope="" ma:versionID="99c66d9c2aef7821025e3e780741ea6e">
  <xsd:schema xmlns:xsd="http://www.w3.org/2001/XMLSchema" xmlns:xs="http://www.w3.org/2001/XMLSchema" xmlns:p="http://schemas.microsoft.com/office/2006/metadata/properties" xmlns:ns2="18761f89-f274-4805-a2a9-a0dace306e3e" targetNamespace="http://schemas.microsoft.com/office/2006/metadata/properties" ma:root="true" ma:fieldsID="8ec4545a072900ae604096b2a54d167a" ns2:_="">
    <xsd:import namespace="18761f89-f274-4805-a2a9-a0dace306e3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761f89-f274-4805-a2a9-a0dace306e3e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BA4AF86D-3782-4BF7-B39B-AB454ADEB0E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4F526D2-960E-4BE6-A88A-5D54C64CBC4D}">
  <ds:schemaRefs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purl.org/dc/terms/"/>
    <ds:schemaRef ds:uri="18761f89-f274-4805-a2a9-a0dace306e3e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9B1D94E-6C94-433E-AC25-38E5A699FE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8761f89-f274-4805-a2a9-a0dace306e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02A25DD0-29F8-4263-8A06-5D81E6B82F75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7531</TotalTime>
  <Words>962</Words>
  <Application>Microsoft Office PowerPoint</Application>
  <PresentationFormat>Лист A4 (210x297 мм)</PresentationFormat>
  <Paragraphs>227</Paragraphs>
  <Slides>19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информационно-технологическое обеспечение системы управления государственными и муниципальными закупками на региональном и муниципальном уровнях в рамках контрактной системы</vt:lpstr>
      <vt:lpstr>О КОМПАНИИ БФТ </vt:lpstr>
      <vt:lpstr>информационно-технологическое обеспечение системы управления государственными и муниципальными закупками на региональном и муниципальном уровнях в рамках контрактной системы</vt:lpstr>
      <vt:lpstr>Состав Региональной (муниципальной) информационной системы</vt:lpstr>
      <vt:lpstr>Обеспечение Единого информационного пространства в сфере закупок</vt:lpstr>
      <vt:lpstr>Централизованное решение при автоматизации управления проведением процедур закупок  в субъекте РФ</vt:lpstr>
      <vt:lpstr>Возможность внедрения информационной системы как Saas (ПО как услуга)</vt:lpstr>
      <vt:lpstr>Процесс осуществления закупок для государственных и муниципальных нужд в рамках федеральных законов № 44-фз и № 223-фз</vt:lpstr>
      <vt:lpstr>Взаимодействие систем при планировании закупок</vt:lpstr>
      <vt:lpstr> Взаимодействие систем при подготовке заявки на закупку заказчиком</vt:lpstr>
      <vt:lpstr>подготовка извещения и документации на основании согласованной заявки на закупку</vt:lpstr>
      <vt:lpstr>работа комиссии на примере конкурса</vt:lpstr>
      <vt:lpstr>Возможность учёта антидемпинговых мер</vt:lpstr>
      <vt:lpstr>Процесс исполнения закупки</vt:lpstr>
      <vt:lpstr>Учёт исков и претензий по контрактам и договорам</vt:lpstr>
      <vt:lpstr>Автоматизация Процессов контроля </vt:lpstr>
      <vt:lpstr>Использование системы для процессов Мониторинга закупочных процедур</vt:lpstr>
      <vt:lpstr>Презентация PowerPoint</vt:lpstr>
      <vt:lpstr>Презентация PowerPoint</vt:lpstr>
    </vt:vector>
  </TitlesOfParts>
  <Company>PL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Для Ростова ФКС-планы закупок (концепция перехода на ФКС)</dc:title>
  <dc:creator>Anna</dc:creator>
  <cp:lastModifiedBy>OfficeUSER</cp:lastModifiedBy>
  <cp:revision>669</cp:revision>
  <cp:lastPrinted>2014-08-29T10:29:47Z</cp:lastPrinted>
  <dcterms:created xsi:type="dcterms:W3CDTF">2012-12-26T07:41:36Z</dcterms:created>
  <dcterms:modified xsi:type="dcterms:W3CDTF">2014-11-26T22:41:26Z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0x01010043B41CA86C185746BA5AD64D289A3899</vt:lpwstr>
  </property>
  <property fmtid="{D5CDD505-2E9C-101B-9397-08002B2CF9AE}" pid="3" name="_dlc_DocIdItemGuid">
    <vt:lpwstr>44abd236-6fbf-4a52-91af-afa3e0c3677d</vt:lpwstr>
  </property>
</Properties>
</file>